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3" r:id="rId4"/>
    <p:sldId id="258" r:id="rId5"/>
    <p:sldId id="259" r:id="rId6"/>
    <p:sldId id="260" r:id="rId7"/>
    <p:sldId id="261" r:id="rId8"/>
    <p:sldId id="29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92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1" r:id="rId29"/>
    <p:sldId id="282" r:id="rId30"/>
    <p:sldId id="283" r:id="rId31"/>
    <p:sldId id="290" r:id="rId32"/>
    <p:sldId id="291" r:id="rId33"/>
    <p:sldId id="284" r:id="rId34"/>
    <p:sldId id="285" r:id="rId35"/>
    <p:sldId id="286" r:id="rId36"/>
    <p:sldId id="287" r:id="rId37"/>
    <p:sldId id="288" r:id="rId38"/>
    <p:sldId id="289" r:id="rId39"/>
    <p:sldId id="295" r:id="rId4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718" autoAdjust="0"/>
  </p:normalViewPr>
  <p:slideViewPr>
    <p:cSldViewPr>
      <p:cViewPr>
        <p:scale>
          <a:sx n="75" d="100"/>
          <a:sy n="75" d="100"/>
        </p:scale>
        <p:origin x="-101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044F3B-E184-4C99-B5E5-055C1ECE5A9A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209299-7F35-4881-8BA1-070F07803FF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3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80B31-47B6-4C05-8239-907A6AE416C6}" type="slidenum">
              <a:rPr lang="pl-PL" smtClean="0"/>
              <a:pPr/>
              <a:t>1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87E31-DC47-4652-AC86-8177596A8946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D370-F207-42F1-A997-FBF0022132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F7B71-56D7-4C5D-9AC5-B35389E5515C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CEA9-82B4-4456-8C7A-4C1C003277F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3D715-6054-45C0-8534-67F380932813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B6C5-6C11-4BDA-89D9-FD820290B36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25E91-AE69-40EC-8875-E51B7A214A20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3DAEC-2014-4F08-A89C-151BEDEE93F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C96E7-139D-47C1-BAC5-33B9021DEFBA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670C9-99C6-4BDF-A159-677D08B272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273EF-9F1D-4D4E-8E31-B30FE21F1E28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7C9BA-A17F-409F-85B5-D0304A3C7A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51EB8-2C54-436C-8D94-C9483D0B6A39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77E3C-6889-4372-B6AE-E9DE9D465D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297D-B3F2-4D3D-856D-47D656C31D13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B4D08-97C0-4466-A0BF-EDA52AC1EF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C86F7-464F-4C95-A3E5-433CF33C2C0C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A568F-FA4B-4118-AB3B-0B219CC09A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D04AC-6DDF-434C-B298-B15646B4A871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B7E6D-70DA-4EAF-BE69-5B5DF335B1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EE6F5-FD28-4717-9ED8-B9E412AEB828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3A92-0741-4A4B-81B3-CCF0686CAB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37F63A-AB5A-4C28-BDCA-001E8504363F}" type="datetimeFigureOut">
              <a:rPr lang="pl-PL"/>
              <a:pPr>
                <a:defRPr/>
              </a:pPr>
              <a:t>2013-12-19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AAE68F-066C-4B5E-A114-A23222FDA6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ctrTitle"/>
          </p:nvPr>
        </p:nvSpPr>
        <p:spPr>
          <a:xfrm>
            <a:off x="-500063" y="714375"/>
            <a:ext cx="10215563" cy="5072063"/>
          </a:xfrm>
        </p:spPr>
        <p:txBody>
          <a:bodyPr/>
          <a:lstStyle/>
          <a:p>
            <a:r>
              <a:rPr lang="pl-PL" smtClean="0"/>
              <a:t> </a:t>
            </a:r>
            <a:br>
              <a:rPr lang="pl-PL" smtClean="0"/>
            </a:br>
            <a:r>
              <a:rPr lang="pl-PL" sz="6000" b="1" smtClean="0">
                <a:latin typeface="Monotype Corsiva" pitchFamily="66" charset="0"/>
              </a:rPr>
              <a:t>Udział mieszkańców </a:t>
            </a:r>
            <a:br>
              <a:rPr lang="pl-PL" sz="6000" b="1" smtClean="0">
                <a:latin typeface="Monotype Corsiva" pitchFamily="66" charset="0"/>
              </a:rPr>
            </a:br>
            <a:r>
              <a:rPr lang="pl-PL" sz="6000" b="1" smtClean="0">
                <a:latin typeface="Monotype Corsiva" pitchFamily="66" charset="0"/>
              </a:rPr>
              <a:t>Ziemi Strzyżowskiej </a:t>
            </a:r>
            <a:br>
              <a:rPr lang="pl-PL" sz="6000" b="1" smtClean="0">
                <a:latin typeface="Monotype Corsiva" pitchFamily="66" charset="0"/>
              </a:rPr>
            </a:br>
            <a:r>
              <a:rPr lang="pl-PL" sz="6000" b="1" smtClean="0">
                <a:latin typeface="Monotype Corsiva" pitchFamily="66" charset="0"/>
              </a:rPr>
              <a:t>w powstaniu styczniowym</a:t>
            </a:r>
            <a:br>
              <a:rPr lang="pl-PL" sz="6000" b="1" smtClean="0">
                <a:latin typeface="Monotype Corsiva" pitchFamily="66" charset="0"/>
              </a:rPr>
            </a:br>
            <a:r>
              <a:rPr lang="pl-PL" sz="6000" b="1" smtClean="0">
                <a:latin typeface="Monotype Corsiva" pitchFamily="66" charset="0"/>
              </a:rPr>
              <a:t> </a:t>
            </a:r>
            <a:br>
              <a:rPr lang="pl-PL" sz="6000" b="1" smtClean="0">
                <a:latin typeface="Monotype Corsiva" pitchFamily="66" charset="0"/>
              </a:rPr>
            </a:br>
            <a:r>
              <a:rPr lang="pl-PL" smtClean="0"/>
              <a:t> </a:t>
            </a:r>
            <a:br>
              <a:rPr lang="pl-PL" smtClean="0"/>
            </a:br>
            <a:endParaRPr lang="pl-PL" smtClean="0"/>
          </a:p>
        </p:txBody>
      </p:sp>
      <p:sp>
        <p:nvSpPr>
          <p:cNvPr id="14339" name="Podtytuł 2"/>
          <p:cNvSpPr>
            <a:spLocks noGrp="1"/>
          </p:cNvSpPr>
          <p:nvPr>
            <p:ph type="subTitle" idx="1"/>
          </p:nvPr>
        </p:nvSpPr>
        <p:spPr>
          <a:xfrm>
            <a:off x="785813" y="4286250"/>
            <a:ext cx="7786687" cy="2143125"/>
          </a:xfrm>
        </p:spPr>
        <p:txBody>
          <a:bodyPr/>
          <a:lstStyle/>
          <a:p>
            <a:pPr>
              <a:defRPr/>
            </a:pPr>
            <a:r>
              <a:rPr lang="pl-PL" sz="2800" dirty="0" smtClean="0"/>
              <a:t> </a:t>
            </a: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Monotype Corsiva" pitchFamily="66" charset="0"/>
              </a:rPr>
              <a:t>VIII Sejmik Kultury Powiatu Strzyżowskiego </a:t>
            </a:r>
          </a:p>
          <a:p>
            <a:pPr>
              <a:defRPr/>
            </a:pPr>
            <a:r>
              <a:rPr lang="pl-PL" dirty="0" smtClean="0">
                <a:solidFill>
                  <a:schemeClr val="tx1"/>
                </a:solidFill>
                <a:latin typeface="Monotype Corsiva" pitchFamily="66" charset="0"/>
              </a:rPr>
              <a:t>Strzyżów, 19.12.2013r.</a:t>
            </a:r>
          </a:p>
          <a:p>
            <a:pPr>
              <a:defRPr/>
            </a:pPr>
            <a:r>
              <a:rPr lang="pl-PL" sz="2800" dirty="0" smtClean="0"/>
              <a:t> </a:t>
            </a:r>
          </a:p>
          <a:p>
            <a:pPr eaLnBrk="1" hangingPunct="1">
              <a:defRPr/>
            </a:pPr>
            <a:endParaRPr lang="pl-PL" sz="28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9"/>
          <p:cNvSpPr>
            <a:spLocks noGrp="1"/>
          </p:cNvSpPr>
          <p:nvPr>
            <p:ph type="body" sz="half" idx="4294967295"/>
          </p:nvPr>
        </p:nvSpPr>
        <p:spPr>
          <a:xfrm>
            <a:off x="107950" y="404813"/>
            <a:ext cx="4254500" cy="59039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2800" smtClean="0"/>
              <a:t>     </a:t>
            </a:r>
            <a:r>
              <a:rPr lang="pl-PL" sz="2800" smtClean="0">
                <a:latin typeface="Monotype Corsiva" pitchFamily="66" charset="0"/>
              </a:rPr>
              <a:t>Walki toczyły się m.in.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Krakowskim, Sandomierskim, Podlaskim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Lubelskim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pod dowództwem </a:t>
            </a:r>
          </a:p>
          <a:p>
            <a:pPr algn="ctr">
              <a:buFont typeface="Arial" charset="0"/>
              <a:buNone/>
            </a:pPr>
            <a:r>
              <a:rPr lang="pl-PL" sz="2800" smtClean="0">
                <a:latin typeface="Monotype Corsiva" pitchFamily="66" charset="0"/>
              </a:rPr>
              <a:t>     płk. A. Kurowskiego,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gen. D. Czachowskiego,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mjr A. Łopackiego,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gen. i dyktatora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powstania styczniowego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M. Langiewicza,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płk. M. Borelowskiego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płk. K. Cieszkowskiego.</a:t>
            </a:r>
          </a:p>
        </p:txBody>
      </p:sp>
      <p:pic>
        <p:nvPicPr>
          <p:cNvPr id="24579" name="Picture 11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156075" y="188913"/>
            <a:ext cx="4729163" cy="619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2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2600" dirty="0" smtClean="0">
                <a:latin typeface="Arial" pitchFamily="34" charset="0"/>
                <a:cs typeface="Arial" pitchFamily="34" charset="0"/>
              </a:rPr>
            </a:br>
            <a:endParaRPr lang="pl-PL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4071938"/>
            <a:ext cx="8929688" cy="2571750"/>
          </a:xfrm>
        </p:spPr>
        <p:txBody>
          <a:bodyPr/>
          <a:lstStyle/>
          <a:p>
            <a:pPr algn="ctr" eaLnBrk="1" hangingPunct="1"/>
            <a:endParaRPr lang="pl-PL" sz="2400" b="1" smtClean="0">
              <a:latin typeface="Monotype Corsiva" pitchFamily="66" charset="0"/>
              <a:cs typeface="Arial" charset="0"/>
            </a:endParaRPr>
          </a:p>
          <a:p>
            <a:pPr algn="ctr" eaLnBrk="1" hangingPunct="1"/>
            <a:r>
              <a:rPr lang="pl-PL" sz="2400" smtClean="0">
                <a:latin typeface="Monotype Corsiva" pitchFamily="66" charset="0"/>
                <a:cs typeface="Arial" charset="0"/>
              </a:rPr>
              <a:t/>
            </a:r>
            <a:br>
              <a:rPr lang="pl-PL" sz="2400" smtClean="0">
                <a:latin typeface="Monotype Corsiva" pitchFamily="66" charset="0"/>
                <a:cs typeface="Arial" charset="0"/>
              </a:rPr>
            </a:br>
            <a:r>
              <a:rPr lang="pl-PL" sz="2800" smtClean="0">
                <a:latin typeface="Monotype Corsiva" pitchFamily="66" charset="0"/>
              </a:rPr>
              <a:t>17 lutego 1863r. w bitwie o Miechów w Krakowskim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udział wziął student </a:t>
            </a:r>
            <a:r>
              <a:rPr lang="pl-PL" sz="2800" b="1" smtClean="0">
                <a:latin typeface="Monotype Corsiva" pitchFamily="66" charset="0"/>
              </a:rPr>
              <a:t>Junosza Antoni Kisielewski</a:t>
            </a:r>
            <a:r>
              <a:rPr lang="pl-PL" sz="2800" smtClean="0">
                <a:latin typeface="Monotype Corsiva" pitchFamily="66" charset="0"/>
              </a:rPr>
              <a:t>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ur. w 1842r. w </a:t>
            </a:r>
            <a:r>
              <a:rPr lang="pl-PL" sz="2800" b="1" smtClean="0">
                <a:latin typeface="Monotype Corsiva" pitchFamily="66" charset="0"/>
              </a:rPr>
              <a:t>Gwoźnicy Górnej</a:t>
            </a:r>
            <a:r>
              <a:rPr lang="pl-PL" sz="2800" smtClean="0">
                <a:latin typeface="Monotype Corsiva" pitchFamily="66" charset="0"/>
              </a:rPr>
              <a:t>. </a:t>
            </a:r>
          </a:p>
          <a:p>
            <a:pPr eaLnBrk="1" hangingPunct="1"/>
            <a:r>
              <a:rPr lang="pl-PL" sz="2400" smtClean="0">
                <a:latin typeface="Monotype Corsiva" pitchFamily="66" charset="0"/>
              </a:rPr>
              <a:t> </a:t>
            </a:r>
          </a:p>
          <a:p>
            <a:pPr eaLnBrk="1" hangingPunct="1"/>
            <a:r>
              <a:rPr lang="pl-PL" sz="2400" smtClean="0"/>
              <a:t> </a:t>
            </a:r>
          </a:p>
          <a:p>
            <a:pPr algn="ctr" eaLnBrk="1" hangingPunct="1"/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04813"/>
            <a:ext cx="550862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357188" y="214313"/>
            <a:ext cx="8786812" cy="2571750"/>
          </a:xfrm>
        </p:spPr>
        <p:txBody>
          <a:bodyPr/>
          <a:lstStyle/>
          <a:p>
            <a:pPr eaLnBrk="1" hangingPunct="1"/>
            <a:endParaRPr lang="pl-PL" smtClean="0"/>
          </a:p>
          <a:p>
            <a:pPr algn="ctr" eaLnBrk="1" hangingPunct="1"/>
            <a:r>
              <a:rPr lang="pl-PL" sz="2800" smtClean="0">
                <a:latin typeface="Monotype Corsiva" pitchFamily="66" charset="0"/>
              </a:rPr>
              <a:t>W bitwie miechowskiej walczył także ur. </a:t>
            </a:r>
            <a:r>
              <a:rPr lang="pl-PL" sz="2800" b="1" smtClean="0">
                <a:latin typeface="Monotype Corsiva" pitchFamily="66" charset="0"/>
              </a:rPr>
              <a:t>w Pstrągowej</a:t>
            </a:r>
            <a:r>
              <a:rPr lang="pl-PL" sz="2800" smtClean="0">
                <a:latin typeface="Monotype Corsiva" pitchFamily="66" charset="0"/>
              </a:rPr>
              <a:t> 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1844 r. krawiec </a:t>
            </a:r>
            <a:r>
              <a:rPr lang="pl-PL" sz="2800" b="1" smtClean="0">
                <a:latin typeface="Monotype Corsiva" pitchFamily="66" charset="0"/>
              </a:rPr>
              <a:t>Henryk Zientkiewicz. </a:t>
            </a:r>
            <a:r>
              <a:rPr lang="pl-PL" sz="2800" smtClean="0">
                <a:latin typeface="Monotype Corsiva" pitchFamily="66" charset="0"/>
              </a:rPr>
              <a:t>Powstaniec wziął później udział m.in. w zwycięskich bitwach pod Chrobrzem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Grochowiskami pod dowództwem gen. Mariana Langiewicza.</a:t>
            </a:r>
            <a:endParaRPr lang="pl-PL" sz="2800" smtClean="0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349500"/>
            <a:ext cx="5257800" cy="412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pl-PL" sz="2700" dirty="0" smtClean="0">
                <a:latin typeface="Monotype Corsiva" pitchFamily="66" charset="0"/>
              </a:rPr>
              <a:t/>
            </a:r>
            <a:br>
              <a:rPr lang="pl-PL" sz="2700" dirty="0" smtClean="0">
                <a:latin typeface="Monotype Corsiva" pitchFamily="66" charset="0"/>
              </a:rPr>
            </a:br>
            <a:r>
              <a:rPr lang="pl-PL" sz="2700" dirty="0" smtClean="0">
                <a:latin typeface="Monotype Corsiva" pitchFamily="66" charset="0"/>
              </a:rPr>
              <a:t> 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 </a:t>
            </a:r>
            <a:br>
              <a:rPr lang="pl-PL" sz="2400" dirty="0" smtClean="0"/>
            </a:b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2" descr="C:\Users\Think-Pad\Desktop\zdjęcia\zabno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3733800"/>
            <a:ext cx="4191000" cy="2838450"/>
          </a:xfrm>
        </p:spPr>
      </p:pic>
      <p:sp>
        <p:nvSpPr>
          <p:cNvPr id="27652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85750" y="428625"/>
            <a:ext cx="3786188" cy="5857875"/>
          </a:xfrm>
        </p:spPr>
        <p:txBody>
          <a:bodyPr/>
          <a:lstStyle/>
          <a:p>
            <a:pPr algn="ctr" eaLnBrk="1" hangingPunct="1"/>
            <a:r>
              <a:rPr lang="pl-PL" sz="2800" smtClean="0">
                <a:latin typeface="Monotype Corsiva" pitchFamily="66" charset="0"/>
              </a:rPr>
              <a:t>Wraz z innymi młodymi powstańcami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pod dowództwem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gen. M. Langiewicza walczył także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b="1" smtClean="0">
                <a:latin typeface="Monotype Corsiva" pitchFamily="66" charset="0"/>
              </a:rPr>
              <a:t>Feliks Rucki </a:t>
            </a:r>
            <a:r>
              <a:rPr lang="pl-PL" sz="2800" smtClean="0">
                <a:latin typeface="Monotype Corsiva" pitchFamily="66" charset="0"/>
              </a:rPr>
              <a:t>z </a:t>
            </a:r>
            <a:r>
              <a:rPr lang="pl-PL" sz="2800" b="1" smtClean="0">
                <a:latin typeface="Monotype Corsiva" pitchFamily="66" charset="0"/>
              </a:rPr>
              <a:t>Różanki . </a:t>
            </a:r>
            <a:br>
              <a:rPr lang="pl-PL" sz="2800" b="1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Jego oddział stoczył bitwy pod Chrobrzem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Grochowiskami.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wyniku odniesionych ran powstaniec zmarł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22 marca 1863 roku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został pochowany 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na cmentarzu w Żabnie.</a:t>
            </a:r>
          </a:p>
          <a:p>
            <a:pPr algn="ctr" eaLnBrk="1" hangingPunct="1"/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27653" name="Picture 3" descr="C:\Users\Think-Pad\Desktop\zdjęcia\zabno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429250" y="285750"/>
            <a:ext cx="2428875" cy="3238500"/>
          </a:xfrm>
        </p:spPr>
      </p:pic>
      <p:sp>
        <p:nvSpPr>
          <p:cNvPr id="27654" name="Prostokąt 4"/>
          <p:cNvSpPr>
            <a:spLocks noChangeArrowheads="1"/>
          </p:cNvSpPr>
          <p:nvPr/>
        </p:nvSpPr>
        <p:spPr bwMode="auto">
          <a:xfrm>
            <a:off x="-2000250" y="571500"/>
            <a:ext cx="7643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Monotype Corsiva" pitchFamily="66" charset="0"/>
              </a:rPr>
              <a:t/>
            </a:r>
            <a:br>
              <a:rPr lang="pl-PL">
                <a:latin typeface="Monotype Corsiva" pitchFamily="66" charset="0"/>
              </a:rPr>
            </a:br>
            <a:r>
              <a:rPr lang="pl-PL">
                <a:latin typeface="Monotype Corsiva" pitchFamily="66" charset="0"/>
              </a:rPr>
              <a:t> </a:t>
            </a:r>
            <a:r>
              <a:rPr lang="pl-PL" sz="1600"/>
              <a:t/>
            </a:r>
            <a:br>
              <a:rPr lang="pl-PL" sz="1600"/>
            </a:b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7786688" cy="34559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400" smtClean="0"/>
              <a:t>	</a:t>
            </a:r>
          </a:p>
        </p:txBody>
      </p:sp>
      <p:sp>
        <p:nvSpPr>
          <p:cNvPr id="28675" name="Symbol zastępczy zawartości 4"/>
          <p:cNvSpPr>
            <a:spLocks noGrp="1"/>
          </p:cNvSpPr>
          <p:nvPr>
            <p:ph sz="half" idx="2"/>
          </p:nvPr>
        </p:nvSpPr>
        <p:spPr>
          <a:xfrm>
            <a:off x="0" y="4714875"/>
            <a:ext cx="9286875" cy="264318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mtClean="0">
                <a:latin typeface="Monotype Corsiva" pitchFamily="66" charset="0"/>
              </a:rPr>
              <a:t>Pod dowództwem gen. M. Langiewicza służył także </a:t>
            </a:r>
            <a:br>
              <a:rPr lang="pl-PL" smtClean="0">
                <a:latin typeface="Monotype Corsiva" pitchFamily="66" charset="0"/>
              </a:rPr>
            </a:br>
            <a:r>
              <a:rPr lang="pl-PL" b="1" smtClean="0">
                <a:latin typeface="Monotype Corsiva" pitchFamily="66" charset="0"/>
              </a:rPr>
              <a:t>Teodor Samolewicz - </a:t>
            </a:r>
            <a:r>
              <a:rPr lang="pl-PL" smtClean="0">
                <a:latin typeface="Monotype Corsiva" pitchFamily="66" charset="0"/>
              </a:rPr>
              <a:t>20 - letni</a:t>
            </a:r>
            <a:r>
              <a:rPr lang="pl-PL" b="1" smtClean="0">
                <a:latin typeface="Monotype Corsiva" pitchFamily="66" charset="0"/>
              </a:rPr>
              <a:t> strzyżowski </a:t>
            </a:r>
            <a:r>
              <a:rPr lang="pl-PL" smtClean="0">
                <a:latin typeface="Monotype Corsiva" pitchFamily="66" charset="0"/>
              </a:rPr>
              <a:t>czeladnik masarski</a:t>
            </a:r>
            <a:r>
              <a:rPr lang="pl-PL" b="1" smtClean="0">
                <a:latin typeface="Monotype Corsiva" pitchFamily="66" charset="0"/>
              </a:rPr>
              <a:t>. </a:t>
            </a:r>
            <a:br>
              <a:rPr lang="pl-PL" b="1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Podczas jednej z bitew ranny w nogę, dostał się do niewoli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i trafił na Syberię. </a:t>
            </a:r>
          </a:p>
          <a:p>
            <a:pPr eaLnBrk="1" hangingPunct="1">
              <a:buFont typeface="Arial" charset="0"/>
              <a:buNone/>
            </a:pPr>
            <a:endParaRPr lang="pl-PL" smtClean="0"/>
          </a:p>
          <a:p>
            <a:pPr eaLnBrk="1" hangingPunct="1"/>
            <a:endParaRPr lang="pl-PL" smtClean="0"/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88913"/>
            <a:ext cx="6926263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714375" y="1000125"/>
            <a:ext cx="7715250" cy="2000250"/>
          </a:xfrm>
        </p:spPr>
        <p:txBody>
          <a:bodyPr/>
          <a:lstStyle/>
          <a:p>
            <a:pPr eaLnBrk="1" hangingPunct="1"/>
            <a:r>
              <a:rPr lang="pl-PL" sz="2800" smtClean="0">
                <a:latin typeface="Monotype Corsiva" pitchFamily="66" charset="0"/>
              </a:rPr>
              <a:t>W oddziale Waligórskiego, wchodzącego w skład korpusu Langiewicza, jako szeregowy służył praktykant technikum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b="1" smtClean="0">
                <a:latin typeface="Monotype Corsiva" pitchFamily="66" charset="0"/>
              </a:rPr>
              <a:t>Michał Zajączkowski  </a:t>
            </a:r>
            <a:r>
              <a:rPr lang="pl-PL" sz="2800" smtClean="0">
                <a:latin typeface="Monotype Corsiva" pitchFamily="66" charset="0"/>
              </a:rPr>
              <a:t>ur. w 1842r. w </a:t>
            </a:r>
            <a:r>
              <a:rPr lang="pl-PL" sz="2800" b="1" smtClean="0">
                <a:latin typeface="Monotype Corsiva" pitchFamily="66" charset="0"/>
              </a:rPr>
              <a:t>Strzyżowie</a:t>
            </a:r>
            <a:r>
              <a:rPr lang="pl-PL" sz="2800" smtClean="0">
                <a:latin typeface="Monotype Corsiva" pitchFamily="66" charset="0"/>
              </a:rPr>
              <a:t> .</a:t>
            </a:r>
            <a:r>
              <a:rPr lang="pl-PL" sz="2800" b="1" smtClean="0">
                <a:latin typeface="Monotype Corsiva" pitchFamily="66" charset="0"/>
              </a:rPr>
              <a:t/>
            </a:r>
            <a:br>
              <a:rPr lang="pl-PL" sz="2800" b="1" smtClean="0">
                <a:latin typeface="Monotype Corsiva" pitchFamily="66" charset="0"/>
              </a:rPr>
            </a:br>
            <a:r>
              <a:rPr lang="pl-PL" sz="2800" smtClean="0"/>
              <a:t/>
            </a:r>
            <a:br>
              <a:rPr lang="pl-PL" sz="2800" smtClean="0"/>
            </a:br>
            <a:r>
              <a:rPr lang="pl-PL" smtClean="0"/>
              <a:t> </a:t>
            </a:r>
            <a:br>
              <a:rPr lang="pl-PL" smtClean="0"/>
            </a:br>
            <a:endParaRPr lang="pl-PL" smtClean="0"/>
          </a:p>
        </p:txBody>
      </p:sp>
      <p:pic>
        <p:nvPicPr>
          <p:cNvPr id="29699" name="Picture 2" descr="C:\Users\Think-Pad\Desktop\g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1785938"/>
            <a:ext cx="7000875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zawartości 7"/>
          <p:cNvSpPr>
            <a:spLocks noGrp="1"/>
          </p:cNvSpPr>
          <p:nvPr>
            <p:ph sz="half" idx="1"/>
          </p:nvPr>
        </p:nvSpPr>
        <p:spPr>
          <a:xfrm>
            <a:off x="214313" y="357188"/>
            <a:ext cx="5286375" cy="62865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Po zwycięskich bitwach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pod Grochowiskami i Chrobrzem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gen. M. Langiewicz zrezygnował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z planów utworzenia regularnego powstańczego wojska i podzielił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swój oddział na mniejsze.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Jeden z jego oddziałów, </a:t>
            </a:r>
          </a:p>
          <a:p>
            <a:pPr algn="ctr" eaLnBrk="1" hangingPunct="1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grupa dowodzona przez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gen. Dionizego Czachowskiego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podjęła walkę na terenie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województwa sandomierskiego.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13 kwietnia 1863 r. na terenie Gór Świętokrzyskich dołączył do nich oddział galicyjski dowodzony przez </a:t>
            </a:r>
          </a:p>
          <a:p>
            <a:pPr algn="ctr" eaLnBrk="1" hangingPunct="1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mjr Andrzeja Łopackiego</a:t>
            </a:r>
            <a:r>
              <a:rPr lang="pl-PL" sz="2600" smtClean="0"/>
              <a:t>.</a:t>
            </a:r>
          </a:p>
          <a:p>
            <a:pPr eaLnBrk="1" hangingPunct="1">
              <a:buFont typeface="Arial" charset="0"/>
              <a:buNone/>
            </a:pPr>
            <a:endParaRPr lang="pl-PL" smtClean="0"/>
          </a:p>
        </p:txBody>
      </p:sp>
      <p:pic>
        <p:nvPicPr>
          <p:cNvPr id="30723" name="Picture 2" descr="C:\Users\Think-Pad\Desktop\Filizierzy_18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428625"/>
            <a:ext cx="2741613" cy="5483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/>
              <a:t> </a:t>
            </a:r>
            <a:br>
              <a:rPr lang="pl-PL" smtClean="0"/>
            </a:br>
            <a:r>
              <a:rPr lang="pl-PL" sz="2400" b="1" smtClean="0">
                <a:latin typeface="Monotype Corsiva" pitchFamily="66" charset="0"/>
              </a:rPr>
              <a:t>Pisarz sztabowy Czachowskiego – Antoni Drążkiewicz – w książce „Wspomnienia Czachowczyka z roku 1863” tak opisał przybycie oddziału:</a:t>
            </a:r>
            <a:r>
              <a:rPr lang="pl-PL" sz="2600" b="1" smtClean="0"/>
              <a:t/>
            </a:r>
            <a:br>
              <a:rPr lang="pl-PL" sz="2600" b="1" smtClean="0"/>
            </a:br>
            <a:endParaRPr lang="pl-PL" sz="2600" b="1" smtClean="0"/>
          </a:p>
        </p:txBody>
      </p:sp>
      <p:sp>
        <p:nvSpPr>
          <p:cNvPr id="31747" name="Symbol zastępczy zawartości 15"/>
          <p:cNvSpPr>
            <a:spLocks noGrp="1"/>
          </p:cNvSpPr>
          <p:nvPr>
            <p:ph idx="1"/>
          </p:nvPr>
        </p:nvSpPr>
        <p:spPr>
          <a:xfrm>
            <a:off x="214313" y="1500188"/>
            <a:ext cx="8472487" cy="46259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mtClean="0"/>
              <a:t> </a:t>
            </a:r>
            <a:r>
              <a:rPr lang="pl-PL" sz="2400" smtClean="0">
                <a:latin typeface="Monotype Corsiva" pitchFamily="66" charset="0"/>
              </a:rPr>
              <a:t>„Major Greliński, który z oddziałem swoim podprowadził oddział galicyjski do nas wraz z majorem Łopackim, podskoczył konno naprzeciw cwałującego jak zwykle Czachowskiego i przedstawił nowego dowódcę, którego nasz wódz powitał serdecznie. Oddział galicyjski był umundurowany jednolicie: w sukmanki i szarawary kafowe, w juchtowe buty wykładane, rogatywki czarne z daszkami, tornistry, a na tych menażki. Pasy, ładownice i broń bagnetową miał w części belgijską, przeważnie zaś austriacką […] Oddział Łopackiego składał się: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ze 160 piechoty, 60 kosynierów, 30 kawalerzystów, 250 ludzi razem. Oficerami jego wówczas byli: 1 major Łopacki, 2 kapitan Markowski, były podpułkownik wojsk tureckich, 3 kapitan Witold Rogójski,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b. oficer inżynierii austriackiej i właściciel dóbr w Galicji […]”.</a:t>
            </a:r>
          </a:p>
          <a:p>
            <a:pPr eaLnBrk="1" hangingPunct="1"/>
            <a:endParaRPr lang="pl-PL" smtClean="0"/>
          </a:p>
          <a:p>
            <a:pPr eaLnBrk="1" hangingPunct="1"/>
            <a:endParaRPr lang="pl-P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pl-PL" sz="3200" b="1" smtClean="0">
                <a:latin typeface="Monotype Corsiva" pitchFamily="66" charset="0"/>
              </a:rPr>
              <a:t>Jan Witold Rogoyski (1841-1916)  z Lubli</a:t>
            </a:r>
          </a:p>
        </p:txBody>
      </p:sp>
      <p:sp>
        <p:nvSpPr>
          <p:cNvPr id="32771" name="Symbol zastępczy zawartości 2"/>
          <p:cNvSpPr>
            <a:spLocks noGrp="1"/>
          </p:cNvSpPr>
          <p:nvPr>
            <p:ph sz="half" idx="2"/>
          </p:nvPr>
        </p:nvSpPr>
        <p:spPr>
          <a:xfrm>
            <a:off x="0" y="1000125"/>
            <a:ext cx="5000625" cy="52863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800" smtClean="0">
                <a:latin typeface="Monotype Corsiva" pitchFamily="66" charset="0"/>
              </a:rPr>
              <a:t>Dowódcą kompanii strzelców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oddziale galicyjskim był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b="1" smtClean="0">
                <a:latin typeface="Monotype Corsiva" pitchFamily="66" charset="0"/>
              </a:rPr>
              <a:t>Jan Witold Rogoyski, </a:t>
            </a:r>
            <a:br>
              <a:rPr lang="pl-PL" sz="2800" b="1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przyszły burmistrz Tarnowa.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Brał udział w walkach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m.in. pod Stefankowem, Michałowem, Borią i Jeziorkiem. W maju 1863r. otrzymał awans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na majora wojsk powstańczych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po rannym Łopackim objął dowództwo nad batalionem galicyjskim w oddziale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gen. D. Czachowskiego. </a:t>
            </a:r>
          </a:p>
          <a:p>
            <a:pPr eaLnBrk="1" hangingPunct="1">
              <a:buFont typeface="Arial" charset="0"/>
              <a:buNone/>
            </a:pPr>
            <a:endParaRPr lang="pl-PL" smtClean="0"/>
          </a:p>
          <a:p>
            <a:pPr eaLnBrk="1" hangingPunct="1">
              <a:buFont typeface="Arial" charset="0"/>
              <a:buNone/>
            </a:pPr>
            <a:endParaRPr lang="pl-PL" smtClean="0"/>
          </a:p>
        </p:txBody>
      </p:sp>
      <p:pic>
        <p:nvPicPr>
          <p:cNvPr id="32772" name="Picture 1" descr="C:\Users\Think-Pad\Desktop\do prezentacji\zdjęcia\Jan Witold Rogoyski z Lubl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911725" y="1214438"/>
            <a:ext cx="3589338" cy="4786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214313" y="3643313"/>
            <a:ext cx="8929687" cy="3571875"/>
          </a:xfrm>
        </p:spPr>
        <p:txBody>
          <a:bodyPr/>
          <a:lstStyle/>
          <a:p>
            <a:pPr eaLnBrk="1" hangingPunct="1"/>
            <a:r>
              <a:rPr lang="pl-PL" smtClean="0"/>
              <a:t> </a:t>
            </a:r>
          </a:p>
          <a:p>
            <a:pPr eaLnBrk="1" hangingPunct="1"/>
            <a:endParaRPr lang="pl-PL" sz="2400" smtClean="0">
              <a:latin typeface="Monotype Corsiva" pitchFamily="66" charset="0"/>
            </a:endParaRPr>
          </a:p>
          <a:p>
            <a:pPr algn="ctr" eaLnBrk="1" hangingPunct="1"/>
            <a:r>
              <a:rPr lang="pl-PL" sz="2800" smtClean="0">
                <a:latin typeface="Monotype Corsiva" pitchFamily="66" charset="0"/>
              </a:rPr>
              <a:t>W bitwach pod Stefankowem i Borją w kompanii strzelców dowodzonej przez mjr. W. Rogoyskiego służył 45 – letni</a:t>
            </a:r>
            <a:r>
              <a:rPr lang="pl-PL" sz="2800" b="1" smtClean="0">
                <a:latin typeface="Monotype Corsiva" pitchFamily="66" charset="0"/>
              </a:rPr>
              <a:t> Jan Król</a:t>
            </a:r>
            <a:r>
              <a:rPr lang="pl-PL" sz="2800" smtClean="0">
                <a:latin typeface="Monotype Corsiva" pitchFamily="66" charset="0"/>
              </a:rPr>
              <a:t>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b="1" smtClean="0">
                <a:latin typeface="Monotype Corsiva" pitchFamily="66" charset="0"/>
              </a:rPr>
              <a:t>z Markuszowej, </a:t>
            </a:r>
            <a:r>
              <a:rPr lang="pl-PL" sz="2800" smtClean="0">
                <a:latin typeface="Monotype Corsiva" pitchFamily="66" charset="0"/>
              </a:rPr>
              <a:t>a pod dowództwem płk. Dionizego Czachowskiego jako</a:t>
            </a:r>
            <a:r>
              <a:rPr lang="pl-PL" sz="2800" b="1" smtClean="0">
                <a:latin typeface="Monotype Corsiva" pitchFamily="66" charset="0"/>
              </a:rPr>
              <a:t> </a:t>
            </a:r>
            <a:r>
              <a:rPr lang="pl-PL" sz="2800" smtClean="0">
                <a:latin typeface="Monotype Corsiva" pitchFamily="66" charset="0"/>
              </a:rPr>
              <a:t>szeregowy walczył cukiernik </a:t>
            </a:r>
            <a:r>
              <a:rPr lang="pl-PL" sz="2800" b="1" smtClean="0">
                <a:latin typeface="Monotype Corsiva" pitchFamily="66" charset="0"/>
              </a:rPr>
              <a:t>Antoni Wężowicz z Frysztaka. </a:t>
            </a:r>
            <a:endParaRPr lang="pl-PL" sz="2800" smtClean="0">
              <a:latin typeface="Monotype Corsiva" pitchFamily="66" charset="0"/>
            </a:endParaRPr>
          </a:p>
          <a:p>
            <a:pPr algn="ctr" eaLnBrk="1" hangingPunct="1"/>
            <a:endParaRPr lang="pl-PL" sz="2400" b="1" smtClean="0">
              <a:latin typeface="Monotype Corsiva" pitchFamily="66" charset="0"/>
            </a:endParaRPr>
          </a:p>
          <a:p>
            <a:pPr eaLnBrk="1" hangingPunct="1"/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33795" name="Picture 1" descr="C:\Users\Think-Pad\Desktop\do prezentacji\zdjęcia\powstanie-styczniow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14313"/>
            <a:ext cx="642937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4"/>
          <p:cNvSpPr>
            <a:spLocks noGrp="1"/>
          </p:cNvSpPr>
          <p:nvPr>
            <p:ph idx="1"/>
          </p:nvPr>
        </p:nvSpPr>
        <p:spPr>
          <a:xfrm>
            <a:off x="0" y="0"/>
            <a:ext cx="4857750" cy="70723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3600" b="1" smtClean="0"/>
              <a:t>  </a:t>
            </a:r>
            <a:endParaRPr lang="pl-PL" sz="2600" smtClean="0">
              <a:latin typeface="Arial" charset="0"/>
              <a:cs typeface="Arial" charset="0"/>
            </a:endParaRPr>
          </a:p>
        </p:txBody>
      </p:sp>
      <p:pic>
        <p:nvPicPr>
          <p:cNvPr id="16387" name="Picture 4" descr="C:\Users\Think-Pad\Desktop\zdjęcia\bitw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642938"/>
            <a:ext cx="421957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Prostokąt 7"/>
          <p:cNvSpPr>
            <a:spLocks noChangeArrowheads="1"/>
          </p:cNvSpPr>
          <p:nvPr/>
        </p:nvSpPr>
        <p:spPr bwMode="auto">
          <a:xfrm>
            <a:off x="0" y="549275"/>
            <a:ext cx="4643438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600" b="1">
                <a:latin typeface="Monotype Corsiva" pitchFamily="66" charset="0"/>
              </a:rPr>
              <a:t>Powstanie styczniowe</a:t>
            </a:r>
            <a:r>
              <a:rPr lang="pl-PL" sz="2600">
                <a:latin typeface="Monotype Corsiva" pitchFamily="66" charset="0"/>
              </a:rPr>
              <a:t> </a:t>
            </a:r>
          </a:p>
          <a:p>
            <a:pPr algn="ctr"/>
            <a:r>
              <a:rPr lang="pl-PL" sz="2600">
                <a:latin typeface="Monotype Corsiva" pitchFamily="66" charset="0"/>
              </a:rPr>
              <a:t>(1863-1864) </a:t>
            </a:r>
          </a:p>
          <a:p>
            <a:pPr algn="ctr"/>
            <a:r>
              <a:rPr lang="pl-PL" sz="2600">
                <a:latin typeface="Monotype Corsiva" pitchFamily="66" charset="0"/>
              </a:rPr>
              <a:t>     największe i najdłuższe </a:t>
            </a:r>
          </a:p>
          <a:p>
            <a:pPr algn="ctr"/>
            <a:r>
              <a:rPr lang="pl-PL" sz="2600">
                <a:latin typeface="Monotype Corsiva" pitchFamily="66" charset="0"/>
              </a:rPr>
              <a:t>     z polskich zrywów niepodległościowych. </a:t>
            </a:r>
          </a:p>
          <a:p>
            <a:pPr algn="ctr"/>
            <a:r>
              <a:rPr lang="pl-PL" sz="2600">
                <a:latin typeface="Monotype Corsiva" pitchFamily="66" charset="0"/>
              </a:rPr>
              <a:t>    Skierowane przeciwko jednemu </a:t>
            </a:r>
            <a:br>
              <a:rPr lang="pl-PL" sz="2600">
                <a:latin typeface="Monotype Corsiva" pitchFamily="66" charset="0"/>
              </a:rPr>
            </a:br>
            <a:r>
              <a:rPr lang="pl-PL" sz="2600">
                <a:latin typeface="Monotype Corsiva" pitchFamily="66" charset="0"/>
              </a:rPr>
              <a:t>z zaborców -</a:t>
            </a:r>
            <a:br>
              <a:rPr lang="pl-PL" sz="2600">
                <a:latin typeface="Monotype Corsiva" pitchFamily="66" charset="0"/>
              </a:rPr>
            </a:br>
            <a:r>
              <a:rPr lang="pl-PL" sz="2600">
                <a:latin typeface="Monotype Corsiva" pitchFamily="66" charset="0"/>
              </a:rPr>
              <a:t>Imperium Rosyjskiemu. </a:t>
            </a:r>
            <a:br>
              <a:rPr lang="pl-PL" sz="2600">
                <a:latin typeface="Monotype Corsiva" pitchFamily="66" charset="0"/>
              </a:rPr>
            </a:br>
            <a:r>
              <a:rPr lang="pl-PL" sz="2600">
                <a:latin typeface="Monotype Corsiva" pitchFamily="66" charset="0"/>
              </a:rPr>
              <a:t>Miało charakter wojny partyzanckiej, </a:t>
            </a:r>
            <a:br>
              <a:rPr lang="pl-PL" sz="2600">
                <a:latin typeface="Monotype Corsiva" pitchFamily="66" charset="0"/>
              </a:rPr>
            </a:br>
            <a:r>
              <a:rPr lang="pl-PL" sz="2600">
                <a:latin typeface="Monotype Corsiva" pitchFamily="66" charset="0"/>
              </a:rPr>
              <a:t>w której stoczono </a:t>
            </a:r>
            <a:br>
              <a:rPr lang="pl-PL" sz="2600">
                <a:latin typeface="Monotype Corsiva" pitchFamily="66" charset="0"/>
              </a:rPr>
            </a:br>
            <a:r>
              <a:rPr lang="pl-PL" sz="2600">
                <a:latin typeface="Monotype Corsiva" pitchFamily="66" charset="0"/>
              </a:rPr>
              <a:t>ok. 1200 bitew i potyczek.</a:t>
            </a:r>
          </a:p>
          <a:p>
            <a:pPr algn="ctr"/>
            <a:r>
              <a:rPr lang="pl-PL" sz="2600">
                <a:latin typeface="Monotype Corsiva" pitchFamily="66" charset="0"/>
              </a:rPr>
              <a:t>    Swym zasięgiem objęło Królestwo Polskie i tzw. ziemie zabrane - Litwę, Białoruś i część Ukrainy.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/>
          <p:cNvSpPr>
            <a:spLocks noGrp="1"/>
          </p:cNvSpPr>
          <p:nvPr>
            <p:ph type="title" idx="4294967295"/>
          </p:nvPr>
        </p:nvSpPr>
        <p:spPr>
          <a:xfrm>
            <a:off x="428625" y="357188"/>
            <a:ext cx="8291513" cy="1498600"/>
          </a:xfrm>
        </p:spPr>
        <p:txBody>
          <a:bodyPr/>
          <a:lstStyle/>
          <a:p>
            <a:r>
              <a:rPr lang="pl-PL" sz="2800" smtClean="0">
                <a:latin typeface="Monotype Corsiva" pitchFamily="66" charset="0"/>
              </a:rPr>
              <a:t>Jako szeregowy strzelec w batalionie galicyjskim Łopackiego,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a później w oddziale Czachowskiego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komp. kap. Rudowskiego służył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ur. w </a:t>
            </a:r>
            <a:r>
              <a:rPr lang="pl-PL" sz="2800" b="1" smtClean="0">
                <a:latin typeface="Monotype Corsiva" pitchFamily="66" charset="0"/>
              </a:rPr>
              <a:t>Zaborowie Albin August Wdówka.</a:t>
            </a:r>
            <a:r>
              <a:rPr lang="pl-PL" sz="2800" smtClean="0">
                <a:latin typeface="Monotype Corsiva" pitchFamily="66" charset="0"/>
              </a:rPr>
              <a:t> </a:t>
            </a:r>
          </a:p>
        </p:txBody>
      </p:sp>
      <p:pic>
        <p:nvPicPr>
          <p:cNvPr id="34819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00188" y="2000250"/>
            <a:ext cx="6464300" cy="464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91513" cy="2001837"/>
          </a:xfrm>
        </p:spPr>
        <p:txBody>
          <a:bodyPr/>
          <a:lstStyle/>
          <a:p>
            <a:pPr eaLnBrk="1" hangingPunct="1"/>
            <a:r>
              <a:rPr lang="pl-PL" sz="2800" smtClean="0">
                <a:latin typeface="Monotype Corsiva" pitchFamily="66" charset="0"/>
              </a:rPr>
              <a:t>W oddziałach płk. D. Czachowskiego i mjr A. Łopackiego służył </a:t>
            </a:r>
            <a:r>
              <a:rPr lang="pl-PL" sz="2800" b="1" smtClean="0">
                <a:latin typeface="Monotype Corsiva" pitchFamily="66" charset="0"/>
              </a:rPr>
              <a:t>Józef Czarnecki </a:t>
            </a:r>
            <a:r>
              <a:rPr lang="pl-PL" sz="2800" smtClean="0">
                <a:latin typeface="Monotype Corsiva" pitchFamily="66" charset="0"/>
              </a:rPr>
              <a:t>ur. w </a:t>
            </a:r>
            <a:r>
              <a:rPr lang="pl-PL" sz="2800" b="1" smtClean="0">
                <a:latin typeface="Monotype Corsiva" pitchFamily="66" charset="0"/>
              </a:rPr>
              <a:t>Gliniku Średnim.</a:t>
            </a:r>
            <a:r>
              <a:rPr lang="pl-PL" sz="2800" smtClean="0">
                <a:latin typeface="Monotype Corsiva" pitchFamily="66" charset="0"/>
              </a:rPr>
              <a:t>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 bitwie pod Wąchockiem przeszedł pod komendę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płk. Kajetana Cieszkowskiego.</a:t>
            </a:r>
            <a:endParaRPr lang="pl-PL" sz="2800" smtClean="0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133600"/>
            <a:ext cx="7038975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4"/>
          <p:cNvSpPr>
            <a:spLocks noGrp="1"/>
          </p:cNvSpPr>
          <p:nvPr>
            <p:ph type="title"/>
          </p:nvPr>
        </p:nvSpPr>
        <p:spPr>
          <a:xfrm>
            <a:off x="571500" y="142875"/>
            <a:ext cx="8258175" cy="2439988"/>
          </a:xfrm>
        </p:spPr>
        <p:txBody>
          <a:bodyPr/>
          <a:lstStyle/>
          <a:p>
            <a:r>
              <a:rPr lang="pl-PL" b="1" smtClean="0"/>
              <a:t> </a:t>
            </a:r>
            <a:br>
              <a:rPr lang="pl-PL" b="1" smtClean="0"/>
            </a:br>
            <a:r>
              <a:rPr lang="pl-PL" sz="2800" b="1" smtClean="0">
                <a:latin typeface="Monotype Corsiva" pitchFamily="66" charset="0"/>
              </a:rPr>
              <a:t>Seweryn Zwoliński, dziedzic włości Kobyle,</a:t>
            </a:r>
            <a:r>
              <a:rPr lang="pl-PL" sz="2800" smtClean="0">
                <a:latin typeface="Monotype Corsiva" pitchFamily="66" charset="0"/>
              </a:rPr>
              <a:t/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walczył w oddziale płk. Dionizego Czachowskiego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stopniu porucznika piechoty.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Zginął 21 października 1863 r.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bitwie z Moskalami pod Jurkowicami.</a:t>
            </a:r>
            <a:br>
              <a:rPr lang="pl-PL" sz="2800" smtClean="0">
                <a:latin typeface="Monotype Corsiva" pitchFamily="66" charset="0"/>
              </a:rPr>
            </a:br>
            <a:endParaRPr lang="pl-PL" sz="2800" smtClean="0">
              <a:latin typeface="Monotype Corsiva" pitchFamily="66" charset="0"/>
            </a:endParaRPr>
          </a:p>
        </p:txBody>
      </p:sp>
      <p:pic>
        <p:nvPicPr>
          <p:cNvPr id="36867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25" y="2714625"/>
            <a:ext cx="5197475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500063" y="1000125"/>
            <a:ext cx="4071937" cy="58578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pl-PL" sz="3600" b="1" smtClean="0">
                <a:latin typeface="Monotype Corsiva" pitchFamily="66" charset="0"/>
              </a:rPr>
              <a:t>Antoni Jabczyński </a:t>
            </a:r>
          </a:p>
          <a:p>
            <a:pPr algn="ctr">
              <a:lnSpc>
                <a:spcPct val="90000"/>
              </a:lnSpc>
            </a:pPr>
            <a:r>
              <a:rPr lang="pl-PL" sz="2800" smtClean="0">
                <a:latin typeface="Monotype Corsiva" pitchFamily="66" charset="0"/>
              </a:rPr>
              <a:t>bratanek proboszcza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dziekana strzyżowskiego Franciszka Jabczyńskiego.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Służył w oddziale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płk. M. Borelowskiego.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Ranny w potyczce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pod Bychawą,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został szczęśliwie wywieziony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 pola bitwy i dowieziony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do Strzyżowa. </a:t>
            </a:r>
            <a:br>
              <a:rPr lang="pl-PL" sz="2800" smtClean="0">
                <a:latin typeface="Monotype Corsiva" pitchFamily="66" charset="0"/>
              </a:rPr>
            </a:br>
            <a:endParaRPr lang="pl-PL" sz="2800" smtClean="0">
              <a:latin typeface="Monotype Corsiva" pitchFamily="66" charset="0"/>
            </a:endParaRPr>
          </a:p>
        </p:txBody>
      </p:sp>
      <p:pic>
        <p:nvPicPr>
          <p:cNvPr id="37891" name="Picture 1" descr="C:\Users\Think-Pad\Desktop\zdjęcia\na przezentacje zdjecia\DSC_9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357188"/>
            <a:ext cx="3532187" cy="591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91512" cy="1858962"/>
          </a:xfrm>
        </p:spPr>
        <p:txBody>
          <a:bodyPr/>
          <a:lstStyle/>
          <a:p>
            <a:pPr eaLnBrk="1" hangingPunct="1"/>
            <a:r>
              <a:rPr lang="pl-PL" sz="2800" b="1" smtClean="0">
                <a:latin typeface="Monotype Corsiva" pitchFamily="66" charset="0"/>
              </a:rPr>
              <a:t>Michał Fusek z Twierdzy </a:t>
            </a:r>
            <a:br>
              <a:rPr lang="pl-PL" sz="2800" b="1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Służył jako szeregowy w oddziale płk. M. Borelowskiego.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jednej z największych bitew powstania styczniowego stoczonej pod Panasówką został ciężko ranny.</a:t>
            </a:r>
            <a:r>
              <a:rPr lang="pl-PL" sz="2400" smtClean="0">
                <a:latin typeface="Monotype Corsiva" pitchFamily="66" charset="0"/>
              </a:rPr>
              <a:t/>
            </a:r>
            <a:br>
              <a:rPr lang="pl-PL" sz="2400" smtClean="0">
                <a:latin typeface="Monotype Corsiva" pitchFamily="66" charset="0"/>
              </a:rPr>
            </a:br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88" y="2071688"/>
            <a:ext cx="62642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4"/>
          <p:cNvSpPr>
            <a:spLocks noGrp="1"/>
          </p:cNvSpPr>
          <p:nvPr>
            <p:ph type="title"/>
          </p:nvPr>
        </p:nvSpPr>
        <p:spPr>
          <a:xfrm>
            <a:off x="357188" y="500063"/>
            <a:ext cx="8572500" cy="2786062"/>
          </a:xfrm>
        </p:spPr>
        <p:txBody>
          <a:bodyPr/>
          <a:lstStyle/>
          <a:p>
            <a:r>
              <a:rPr lang="pl-PL" sz="2800" smtClean="0">
                <a:latin typeface="Monotype Corsiva" pitchFamily="66" charset="0"/>
              </a:rPr>
              <a:t>W oddziale gen. Zygmunta Jordana służyli ochotnicy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 </a:t>
            </a:r>
            <a:r>
              <a:rPr lang="pl-PL" sz="2800" b="1" smtClean="0">
                <a:latin typeface="Monotype Corsiva" pitchFamily="66" charset="0"/>
              </a:rPr>
              <a:t>Frysztaka</a:t>
            </a:r>
            <a:r>
              <a:rPr lang="pl-PL" sz="2800" smtClean="0">
                <a:latin typeface="Monotype Corsiva" pitchFamily="66" charset="0"/>
              </a:rPr>
              <a:t>: </a:t>
            </a:r>
            <a:r>
              <a:rPr lang="pl-PL" sz="2800" b="1" smtClean="0">
                <a:latin typeface="Monotype Corsiva" pitchFamily="66" charset="0"/>
              </a:rPr>
              <a:t>Michał Gajda </a:t>
            </a:r>
            <a:r>
              <a:rPr lang="pl-PL" sz="2800" smtClean="0">
                <a:latin typeface="Monotype Corsiva" pitchFamily="66" charset="0"/>
              </a:rPr>
              <a:t>(w jednej z potyczek ranny w nogę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od kuli i pchnięć bagnetem) oraz </a:t>
            </a:r>
            <a:r>
              <a:rPr lang="pl-PL" sz="2800" b="1" smtClean="0">
                <a:latin typeface="Monotype Corsiva" pitchFamily="66" charset="0"/>
              </a:rPr>
              <a:t>Jędrzej Rucki </a:t>
            </a:r>
            <a:r>
              <a:rPr lang="pl-PL" sz="2800" smtClean="0">
                <a:latin typeface="Monotype Corsiva" pitchFamily="66" charset="0"/>
              </a:rPr>
              <a:t>(wzięty do niewoli pod Komorowem i skazany w Radomiu) .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 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mtClean="0"/>
              <a:t> </a:t>
            </a:r>
            <a:br>
              <a:rPr lang="pl-PL" smtClean="0"/>
            </a:br>
            <a:endParaRPr lang="pl-PL" smtClean="0"/>
          </a:p>
        </p:txBody>
      </p:sp>
      <p:pic>
        <p:nvPicPr>
          <p:cNvPr id="39939" name="Picture 3" descr="C:\Users\Think-Pad\Desktop\bild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57250" y="2000250"/>
            <a:ext cx="7643813" cy="4441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/>
          <p:cNvSpPr>
            <a:spLocks noGrp="1"/>
          </p:cNvSpPr>
          <p:nvPr>
            <p:ph type="title"/>
          </p:nvPr>
        </p:nvSpPr>
        <p:spPr>
          <a:xfrm>
            <a:off x="500063" y="274638"/>
            <a:ext cx="8186737" cy="2225675"/>
          </a:xfrm>
        </p:spPr>
        <p:txBody>
          <a:bodyPr/>
          <a:lstStyle/>
          <a:p>
            <a:r>
              <a:rPr lang="pl-PL" sz="2800" b="1" smtClean="0">
                <a:latin typeface="Monotype Corsiva" pitchFamily="66" charset="0"/>
              </a:rPr>
              <a:t>Franciszek Hawer</a:t>
            </a:r>
            <a:r>
              <a:rPr lang="pl-PL" sz="2800" smtClean="0">
                <a:latin typeface="Monotype Corsiva" pitchFamily="66" charset="0"/>
              </a:rPr>
              <a:t> </a:t>
            </a:r>
            <a:r>
              <a:rPr lang="pl-PL" sz="2800" b="1" smtClean="0">
                <a:latin typeface="Monotype Corsiva" pitchFamily="66" charset="0"/>
              </a:rPr>
              <a:t>z Frysztaka</a:t>
            </a:r>
            <a:r>
              <a:rPr lang="pl-PL" sz="2800" smtClean="0">
                <a:latin typeface="Monotype Corsiva" pitchFamily="66" charset="0"/>
              </a:rPr>
              <a:t/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powstaniu pełnił funkcję naczelnika  i organizatora Grójca.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Wzięty do niewoli w grudniu 1863 r. został skazany do rot aresztanckich w Riazaniu. </a:t>
            </a:r>
            <a:br>
              <a:rPr lang="pl-PL" sz="2800" smtClean="0">
                <a:latin typeface="Monotype Corsiva" pitchFamily="66" charset="0"/>
              </a:rPr>
            </a:br>
            <a:endParaRPr lang="pl-PL" sz="2800" smtClean="0">
              <a:latin typeface="Monotype Corsiva" pitchFamily="66" charset="0"/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2060575"/>
            <a:ext cx="6119813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zawartości 4"/>
          <p:cNvSpPr>
            <a:spLocks noGrp="1"/>
          </p:cNvSpPr>
          <p:nvPr>
            <p:ph sz="half" idx="1"/>
          </p:nvPr>
        </p:nvSpPr>
        <p:spPr>
          <a:xfrm>
            <a:off x="0" y="1214438"/>
            <a:ext cx="4714875" cy="59293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b="1" smtClean="0">
                <a:latin typeface="Monotype Corsiva" pitchFamily="66" charset="0"/>
              </a:rPr>
              <a:t>Henryk  Lercel z Czudca,</a:t>
            </a:r>
            <a:r>
              <a:rPr lang="pl-PL" smtClean="0">
                <a:latin typeface="Monotype Corsiva" pitchFamily="66" charset="0"/>
              </a:rPr>
              <a:t/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słuchacz technikum,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służył jako porucznik strzelców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w oddziale kpt. Anastazego Mossakowskiego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i Franciszka Horodyńskiego.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W bitwie pod Radziwiłłowem został ranny, następnie wzięty do niewoli i wywieziony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na Syberię. </a:t>
            </a:r>
          </a:p>
          <a:p>
            <a:endParaRPr lang="pl-PL" smtClean="0"/>
          </a:p>
        </p:txBody>
      </p:sp>
      <p:pic>
        <p:nvPicPr>
          <p:cNvPr id="4198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75188" y="500063"/>
            <a:ext cx="3946525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214313" y="214313"/>
            <a:ext cx="8258175" cy="2357437"/>
          </a:xfrm>
        </p:spPr>
        <p:txBody>
          <a:bodyPr/>
          <a:lstStyle/>
          <a:p>
            <a:pPr eaLnBrk="1" hangingPunct="1"/>
            <a:r>
              <a:rPr lang="pl-PL" sz="2600" smtClean="0">
                <a:latin typeface="Monotype Corsiva" pitchFamily="66" charset="0"/>
              </a:rPr>
              <a:t>Tworzone przy granicy oddziały powstańcze zasilili także: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właściciele dworscy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b="1" smtClean="0">
                <a:latin typeface="Monotype Corsiva" pitchFamily="66" charset="0"/>
              </a:rPr>
              <a:t>Hipolit Wołkowicki</a:t>
            </a:r>
            <a:r>
              <a:rPr lang="pl-PL" sz="2600" smtClean="0">
                <a:latin typeface="Monotype Corsiva" pitchFamily="66" charset="0"/>
              </a:rPr>
              <a:t> zaręczony z jedynaczką dziedzica Strzyżowa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b="1" smtClean="0">
                <a:latin typeface="Monotype Corsiva" pitchFamily="66" charset="0"/>
              </a:rPr>
              <a:t>Antoni Dydyński</a:t>
            </a:r>
            <a:r>
              <a:rPr lang="pl-PL" sz="2600" smtClean="0">
                <a:latin typeface="Monotype Corsiva" pitchFamily="66" charset="0"/>
              </a:rPr>
              <a:t> z Godowej wraz ze sługami dworskimi.</a:t>
            </a:r>
            <a:br>
              <a:rPr lang="pl-PL" sz="2600" smtClean="0">
                <a:latin typeface="Monotype Corsiva" pitchFamily="66" charset="0"/>
              </a:rPr>
            </a:br>
            <a:endParaRPr lang="pl-PL" sz="2600" smtClean="0">
              <a:latin typeface="Monotype Corsiva" pitchFamily="66" charset="0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2205038"/>
            <a:ext cx="6634162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3"/>
          <p:cNvSpPr>
            <a:spLocks noGrp="1"/>
          </p:cNvSpPr>
          <p:nvPr>
            <p:ph type="title"/>
          </p:nvPr>
        </p:nvSpPr>
        <p:spPr>
          <a:xfrm>
            <a:off x="395288" y="692150"/>
            <a:ext cx="8605837" cy="2022475"/>
          </a:xfrm>
        </p:spPr>
        <p:txBody>
          <a:bodyPr/>
          <a:lstStyle/>
          <a:p>
            <a:pPr eaLnBrk="1" hangingPunct="1"/>
            <a:r>
              <a:rPr lang="pl-PL" sz="2800" smtClean="0">
                <a:latin typeface="Monotype Corsiva" pitchFamily="66" charset="0"/>
              </a:rPr>
              <a:t>W powstaniu styczniowym udział także wzięli: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ze </a:t>
            </a:r>
            <a:r>
              <a:rPr lang="pl-PL" sz="2800" b="1" smtClean="0">
                <a:latin typeface="Monotype Corsiva" pitchFamily="66" charset="0"/>
              </a:rPr>
              <a:t>Strzyżowa</a:t>
            </a:r>
            <a:r>
              <a:rPr lang="pl-PL" sz="2800" smtClean="0">
                <a:latin typeface="Monotype Corsiva" pitchFamily="66" charset="0"/>
              </a:rPr>
              <a:t>: August Nachlik, Karol Źródłowski, Zenon Serdyński, Józef  Antoni Wiewiórowski, z </a:t>
            </a:r>
            <a:r>
              <a:rPr lang="pl-PL" sz="2800" b="1" smtClean="0">
                <a:latin typeface="Monotype Corsiva" pitchFamily="66" charset="0"/>
              </a:rPr>
              <a:t>Czudca</a:t>
            </a:r>
            <a:r>
              <a:rPr lang="pl-PL" sz="2800" smtClean="0">
                <a:latin typeface="Monotype Corsiva" pitchFamily="66" charset="0"/>
              </a:rPr>
              <a:t>: Józef Ligęza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i Ludwik Śmiałowski oraz Szeliga z </a:t>
            </a:r>
            <a:r>
              <a:rPr lang="pl-PL" sz="2800" b="1" smtClean="0">
                <a:latin typeface="Monotype Corsiva" pitchFamily="66" charset="0"/>
              </a:rPr>
              <a:t>Wysokiej Strzyżowskiej</a:t>
            </a:r>
            <a:r>
              <a:rPr lang="pl-PL" sz="2800" smtClean="0">
                <a:latin typeface="Monotype Corsiva" pitchFamily="66" charset="0"/>
              </a:rPr>
              <a:t>.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pic>
        <p:nvPicPr>
          <p:cNvPr id="44035" name="Picture 2" descr="C:\Users\Think-Pad\Desktop\zdjęcia\na przezentacje zdjecia\zdjęcia cmentarz\DSCF49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2060575"/>
            <a:ext cx="2822575" cy="4233863"/>
          </a:xfrm>
        </p:spPr>
      </p:pic>
      <p:pic>
        <p:nvPicPr>
          <p:cNvPr id="44036" name="Picture 7" descr="C:\Users\Think-Pad\Desktop\zdjęcia\zdjecia nowe\zdjęcia cmentarz\DSCN0371jj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236663" y="2000250"/>
            <a:ext cx="3478212" cy="4454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250825" y="404813"/>
            <a:ext cx="4286250" cy="6000750"/>
          </a:xfrm>
        </p:spPr>
        <p:txBody>
          <a:bodyPr/>
          <a:lstStyle/>
          <a:p>
            <a:pPr algn="ctr"/>
            <a:r>
              <a:rPr lang="pl-PL" sz="2600" smtClean="0">
                <a:latin typeface="Monotype Corsiva" pitchFamily="66" charset="0"/>
              </a:rPr>
              <a:t>Przegrana Rosji w wojnie krymskiej odsłoniła jej wewnętrzną słabość. Skłoniło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to cara Aleksandra II Romanowa do przeprowadzenia reform,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z których najważniejszą była reforma uwłaszczeniowa na wsi. W tym czasie w Królestwie kształtowały się dwa przeciwstawne obozy: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białych -oczekujących wsparcia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ze strony mocarstw zachodnich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i czerwonych-planujących rozpoczęcie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ogólnonarodowego powstania. </a:t>
            </a:r>
          </a:p>
          <a:p>
            <a:pPr algn="ctr"/>
            <a:r>
              <a:rPr lang="pl-PL" sz="2800" smtClean="0">
                <a:latin typeface="Monotype Corsiva" pitchFamily="66" charset="0"/>
              </a:rPr>
              <a:t> </a:t>
            </a:r>
          </a:p>
          <a:p>
            <a:r>
              <a:rPr lang="pl-PL" sz="2800" smtClean="0">
                <a:latin typeface="Monotype Corsiva" pitchFamily="66" charset="0"/>
              </a:rPr>
              <a:t> </a:t>
            </a:r>
          </a:p>
          <a:p>
            <a:r>
              <a:rPr lang="pl-PL" sz="2800" smtClean="0">
                <a:latin typeface="Monotype Corsiva" pitchFamily="66" charset="0"/>
              </a:rPr>
              <a:t> </a:t>
            </a:r>
          </a:p>
          <a:p>
            <a:endParaRPr lang="pl-PL" smtClean="0"/>
          </a:p>
        </p:txBody>
      </p:sp>
      <p:pic>
        <p:nvPicPr>
          <p:cNvPr id="17411" name="Picture 2" descr="C:\Users\Think-Pad\Desktop\prezenta\475px-Alexander_II_of_Russia_photo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3" y="642938"/>
            <a:ext cx="4065587" cy="5126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4"/>
          <p:cNvSpPr>
            <a:spLocks noGrp="1"/>
          </p:cNvSpPr>
          <p:nvPr>
            <p:ph sz="half" idx="1"/>
          </p:nvPr>
        </p:nvSpPr>
        <p:spPr>
          <a:xfrm>
            <a:off x="0" y="642938"/>
            <a:ext cx="5214938" cy="607218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W szeregi powstańcze zaciągnęło się ok. 50 uczniów z Podkarpacia.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Wśród nich byli:</a:t>
            </a:r>
          </a:p>
          <a:p>
            <a:pPr algn="ctr">
              <a:buFont typeface="Arial" charset="0"/>
              <a:buNone/>
            </a:pPr>
            <a:r>
              <a:rPr lang="pl-PL" sz="2600" b="1" smtClean="0">
                <a:latin typeface="Monotype Corsiva" pitchFamily="66" charset="0"/>
              </a:rPr>
              <a:t>Emil Kotowicz</a:t>
            </a:r>
            <a:br>
              <a:rPr lang="pl-PL" sz="2600" b="1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syn popa z </a:t>
            </a:r>
            <a:r>
              <a:rPr lang="pl-PL" sz="2600" b="1" smtClean="0">
                <a:latin typeface="Monotype Corsiva" pitchFamily="66" charset="0"/>
              </a:rPr>
              <a:t>Bonarówki</a:t>
            </a:r>
            <a:r>
              <a:rPr lang="pl-PL" sz="2600" smtClean="0">
                <a:latin typeface="Monotype Corsiva" pitchFamily="66" charset="0"/>
              </a:rPr>
              <a:t/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uczeń IV gimnazjum w Rzeszowie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b="1" smtClean="0">
                <a:latin typeface="Monotype Corsiva" pitchFamily="66" charset="0"/>
              </a:rPr>
              <a:t>Józef Ścieżka z Grodziska</a:t>
            </a:r>
            <a:r>
              <a:rPr lang="pl-PL" sz="2600" smtClean="0">
                <a:latin typeface="Monotype Corsiva" pitchFamily="66" charset="0"/>
              </a:rPr>
              <a:t>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uczeń strzyżowskiej szkoły rolniczej</a:t>
            </a:r>
            <a:br>
              <a:rPr lang="pl-PL" sz="2600" smtClean="0">
                <a:latin typeface="Monotype Corsiva" pitchFamily="66" charset="0"/>
              </a:rPr>
            </a:br>
            <a:endParaRPr lang="pl-PL" sz="2600" smtClean="0">
              <a:latin typeface="Monotype Corsiva" pitchFamily="66" charset="0"/>
            </a:endParaRPr>
          </a:p>
          <a:p>
            <a:pPr algn="ctr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Działania młodzieży wspierał m.in.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b="1" smtClean="0">
                <a:latin typeface="Monotype Corsiva" pitchFamily="66" charset="0"/>
              </a:rPr>
              <a:t>Ks. Feliks Dymnicki z Frysztaka</a:t>
            </a:r>
            <a:r>
              <a:rPr lang="pl-PL" sz="2600" smtClean="0">
                <a:latin typeface="Monotype Corsiva" pitchFamily="66" charset="0"/>
              </a:rPr>
              <a:t>,</a:t>
            </a:r>
          </a:p>
          <a:p>
            <a:pPr algn="ctr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katecheta gimnazjum w Rzeszowie.</a:t>
            </a:r>
          </a:p>
          <a:p>
            <a:pPr>
              <a:buFont typeface="Arial" charset="0"/>
              <a:buNone/>
            </a:pPr>
            <a:endParaRPr lang="pl-PL" sz="2600" smtClean="0">
              <a:latin typeface="Monotype Corsiva" pitchFamily="66" charset="0"/>
            </a:endParaRPr>
          </a:p>
          <a:p>
            <a:pPr eaLnBrk="1" hangingPunct="1"/>
            <a:endParaRPr lang="pl-PL" smtClean="0"/>
          </a:p>
        </p:txBody>
      </p:sp>
      <p:pic>
        <p:nvPicPr>
          <p:cNvPr id="45059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14938" y="571500"/>
            <a:ext cx="3565525" cy="5786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214313" y="4429125"/>
            <a:ext cx="8715375" cy="2214563"/>
          </a:xfrm>
        </p:spPr>
        <p:txBody>
          <a:bodyPr/>
          <a:lstStyle/>
          <a:p>
            <a:pPr algn="ctr" eaLnBrk="1" hangingPunct="1"/>
            <a:r>
              <a:rPr lang="pl-PL" sz="2800" smtClean="0">
                <a:latin typeface="Monotype Corsiva" pitchFamily="66" charset="0"/>
              </a:rPr>
              <a:t>Na 8 lat katorgi w Twierdzy Kaukaskiej skazani zostali bracia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Władysław i Jan Ferdynand Nowina de Chrzanowscy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z Pstrągowej. Władze austriackie jako karę za uczestnictwo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w powstaniu styczniowym odebrały im także cały majątek. </a:t>
            </a:r>
          </a:p>
        </p:txBody>
      </p:sp>
      <p:pic>
        <p:nvPicPr>
          <p:cNvPr id="46083" name="Picture 4" descr="C:\Users\Think-Pad\Desktop\prezenta\Farewell_Europe!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96850"/>
            <a:ext cx="806450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285750" y="4643438"/>
            <a:ext cx="8858250" cy="1928812"/>
          </a:xfrm>
        </p:spPr>
        <p:txBody>
          <a:bodyPr/>
          <a:lstStyle/>
          <a:p>
            <a:pPr algn="ctr" eaLnBrk="1" hangingPunct="1"/>
            <a:r>
              <a:rPr lang="pl-PL" sz="2800" smtClean="0">
                <a:latin typeface="Monotype Corsiva" pitchFamily="66" charset="0"/>
              </a:rPr>
              <a:t>Za udział w powstaniu na Syberię zesłani zostali także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powstańcy ze </a:t>
            </a:r>
            <a:r>
              <a:rPr lang="pl-PL" sz="2800" b="1" smtClean="0">
                <a:latin typeface="Monotype Corsiva" pitchFamily="66" charset="0"/>
              </a:rPr>
              <a:t>Strzyżowa</a:t>
            </a:r>
            <a:r>
              <a:rPr lang="pl-PL" sz="2800" smtClean="0">
                <a:latin typeface="Monotype Corsiva" pitchFamily="66" charset="0"/>
              </a:rPr>
              <a:t>: syn mieszczanina</a:t>
            </a:r>
            <a:r>
              <a:rPr lang="pl-PL" sz="2800" b="1" smtClean="0">
                <a:latin typeface="Monotype Corsiva" pitchFamily="66" charset="0"/>
              </a:rPr>
              <a:t> Onufry Harmata</a:t>
            </a:r>
            <a:r>
              <a:rPr lang="pl-PL" sz="2800" smtClean="0">
                <a:latin typeface="Monotype Corsiva" pitchFamily="66" charset="0"/>
              </a:rPr>
              <a:t>,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który szczęśliwie powrócił z niewoli do domu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oraz </a:t>
            </a:r>
            <a:r>
              <a:rPr lang="pl-PL" sz="2800" b="1" smtClean="0">
                <a:latin typeface="Monotype Corsiva" pitchFamily="66" charset="0"/>
              </a:rPr>
              <a:t>Jan Mydlarski,</a:t>
            </a:r>
            <a:r>
              <a:rPr lang="pl-PL" sz="2800" smtClean="0">
                <a:latin typeface="Monotype Corsiva" pitchFamily="66" charset="0"/>
              </a:rPr>
              <a:t> który pozostał tam już na zawsze. </a:t>
            </a:r>
          </a:p>
          <a:p>
            <a:pPr eaLnBrk="1" hangingPunct="1"/>
            <a:r>
              <a:rPr lang="pl-PL" sz="2800" smtClean="0">
                <a:latin typeface="Monotype Corsiva" pitchFamily="66" charset="0"/>
              </a:rPr>
              <a:t> </a:t>
            </a:r>
          </a:p>
          <a:p>
            <a:pPr eaLnBrk="1" hangingPunct="1"/>
            <a:endParaRPr lang="pl-PL" sz="2800" smtClean="0">
              <a:latin typeface="Monotype Corsiva" pitchFamily="66" charset="0"/>
            </a:endParaRP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15888"/>
            <a:ext cx="5761038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200" b="1" smtClean="0">
                <a:latin typeface="Monotype Corsiva" pitchFamily="66" charset="0"/>
              </a:rPr>
              <a:t>Gen. Ignacy Skarbek Kruszewski  (1799-1879)  </a:t>
            </a:r>
            <a:br>
              <a:rPr lang="pl-PL" sz="3200" b="1" smtClean="0">
                <a:latin typeface="Monotype Corsiva" pitchFamily="66" charset="0"/>
              </a:rPr>
            </a:br>
            <a:r>
              <a:rPr lang="pl-PL" sz="3200" b="1" smtClean="0">
                <a:latin typeface="Monotype Corsiva" pitchFamily="66" charset="0"/>
              </a:rPr>
              <a:t>z Gogołowa </a:t>
            </a:r>
            <a:endParaRPr lang="pl-PL" sz="3200" smtClean="0"/>
          </a:p>
        </p:txBody>
      </p:sp>
      <p:sp>
        <p:nvSpPr>
          <p:cNvPr id="48131" name="Symbol zastępczy zawartości 2"/>
          <p:cNvSpPr>
            <a:spLocks noGrp="1"/>
          </p:cNvSpPr>
          <p:nvPr>
            <p:ph sz="half" idx="1"/>
          </p:nvPr>
        </p:nvSpPr>
        <p:spPr>
          <a:xfrm>
            <a:off x="0" y="1643063"/>
            <a:ext cx="5000625" cy="5214937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mtClean="0">
                <a:latin typeface="Monotype Corsiva" pitchFamily="66" charset="0"/>
              </a:rPr>
              <a:t>W powstaniu listopadowym pełnił funkcję adiutanta gen. Józefa Chłopickiego. W 1863 r.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do Gogołowa dotarli do niego wysłannicy Rządu Narodowego, przywożąc mu nominację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na naczelnego wodza sił powstańczych. Zanim jednak dotarł do Królestwa, został aresztowany i wydalony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z granic Austro-Węgier. </a:t>
            </a:r>
            <a:endParaRPr lang="pl-PL" smtClean="0"/>
          </a:p>
          <a:p>
            <a:pPr eaLnBrk="1" hangingPunct="1">
              <a:buFont typeface="Arial" charset="0"/>
              <a:buNone/>
            </a:pPr>
            <a:endParaRPr lang="pl-PL" smtClean="0"/>
          </a:p>
          <a:p>
            <a:pPr eaLnBrk="1" hangingPunct="1">
              <a:buFont typeface="Arial" charset="0"/>
              <a:buNone/>
            </a:pPr>
            <a:endParaRPr lang="pl-PL" smtClean="0"/>
          </a:p>
          <a:p>
            <a:pPr eaLnBrk="1" hangingPunct="1">
              <a:buFont typeface="Arial" charset="0"/>
              <a:buNone/>
            </a:pPr>
            <a:endParaRPr lang="pl-PL" smtClean="0"/>
          </a:p>
        </p:txBody>
      </p:sp>
      <p:pic>
        <p:nvPicPr>
          <p:cNvPr id="48132" name="Picture 4" descr="http://upload.wikimedia.org/wikipedia/commons/8/8c/Ignacy_Kruszewsk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643063"/>
            <a:ext cx="3990975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/>
          <p:cNvSpPr>
            <a:spLocks noGrp="1"/>
          </p:cNvSpPr>
          <p:nvPr>
            <p:ph type="title"/>
          </p:nvPr>
        </p:nvSpPr>
        <p:spPr>
          <a:xfrm>
            <a:off x="357188" y="0"/>
            <a:ext cx="8301037" cy="1428750"/>
          </a:xfrm>
        </p:spPr>
        <p:txBody>
          <a:bodyPr/>
          <a:lstStyle/>
          <a:p>
            <a:pPr eaLnBrk="1" hangingPunct="1"/>
            <a:r>
              <a:rPr lang="pl-PL" sz="3200" b="1" smtClean="0">
                <a:latin typeface="Monotype Corsiva" pitchFamily="66" charset="0"/>
              </a:rPr>
              <a:t>Andrzej Edward Koźmian (1804-1864) z Dobrzechowa</a:t>
            </a:r>
            <a:br>
              <a:rPr lang="pl-PL" sz="3200" b="1" smtClean="0">
                <a:latin typeface="Monotype Corsiva" pitchFamily="66" charset="0"/>
              </a:rPr>
            </a:br>
            <a:r>
              <a:rPr lang="pl-PL" sz="2400" b="1" smtClean="0">
                <a:latin typeface="Monotype Corsiva" pitchFamily="66" charset="0"/>
              </a:rPr>
              <a:t>galicyjski dyplomata, polityk, pamiętnikarz   </a:t>
            </a:r>
          </a:p>
        </p:txBody>
      </p:sp>
      <p:sp>
        <p:nvSpPr>
          <p:cNvPr id="49155" name="Symbol zastępczy zawartości 2"/>
          <p:cNvSpPr>
            <a:spLocks noGrp="1"/>
          </p:cNvSpPr>
          <p:nvPr>
            <p:ph idx="1"/>
          </p:nvPr>
        </p:nvSpPr>
        <p:spPr>
          <a:xfrm>
            <a:off x="285750" y="1357313"/>
            <a:ext cx="4643438" cy="51435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z="2400" smtClean="0">
                <a:latin typeface="Monotype Corsiva" pitchFamily="66" charset="0"/>
              </a:rPr>
              <a:t>Po śmierci ojca - poety Kajetana Koźmiana  - sprzedał rodzinne Piotrowice i przeniósł się do majątku posagowego po żonie Teofili Skrzyńskiej w Dobrzechowie.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W 1957r. pozostawił zarząd majątku synowi i wyjechał do Paryża. Tam związał się z Hotelem „Lambert”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i wraz z jego działaczami zabiegał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o pomoc i interwencję Francji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w sprawie polskiej. W powstaniu styczniowym pełnił rolę pośrednika między Rządem Narodowym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a rządem francuskim. </a:t>
            </a:r>
          </a:p>
          <a:p>
            <a:pPr eaLnBrk="1" hangingPunct="1">
              <a:buFont typeface="Arial" charset="0"/>
              <a:buNone/>
            </a:pPr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49156" name="Picture 1" descr="C:\Users\Think-Pad\Desktop\do prezentacji\file_4fdee7e5de825x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285875"/>
            <a:ext cx="37147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tekstu 8"/>
          <p:cNvSpPr>
            <a:spLocks noGrp="1"/>
          </p:cNvSpPr>
          <p:nvPr>
            <p:ph type="body" sz="half" idx="2"/>
          </p:nvPr>
        </p:nvSpPr>
        <p:spPr>
          <a:xfrm>
            <a:off x="285750" y="4500563"/>
            <a:ext cx="8715375" cy="2143125"/>
          </a:xfrm>
        </p:spPr>
        <p:txBody>
          <a:bodyPr/>
          <a:lstStyle/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Wzorem ojca i dziadka zaangażował się w działalność polityczną na rzecz sprawy polskiej. Jako korespondent Biura Politycznego przesyłał do Hotelu ,,Lambert” ścisłe sprawozdania m.in. z sytuacji panującej w zaborze austriackim. W  kwietniu 1863r. objął kierownictwo działu politycznego redakcji „Czasu”, a pod koniec roku został członkiem Wydziału Rządu Narodowego dla Galicji. </a:t>
            </a:r>
          </a:p>
          <a:p>
            <a:pPr eaLnBrk="1" hangingPunct="1"/>
            <a:endParaRPr lang="pl-PL" smtClean="0"/>
          </a:p>
        </p:txBody>
      </p:sp>
      <p:pic>
        <p:nvPicPr>
          <p:cNvPr id="50179" name="Picture 1" descr="C:\Users\Think-Pad\Desktop\do prezentacji\zdjęcia\Stanisław Koźm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1214438"/>
            <a:ext cx="2500313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ytuł 6"/>
          <p:cNvSpPr>
            <a:spLocks noGrp="1"/>
          </p:cNvSpPr>
          <p:nvPr>
            <p:ph type="title"/>
          </p:nvPr>
        </p:nvSpPr>
        <p:spPr>
          <a:xfrm>
            <a:off x="214313" y="0"/>
            <a:ext cx="8572500" cy="1214438"/>
          </a:xfrm>
        </p:spPr>
        <p:txBody>
          <a:bodyPr/>
          <a:lstStyle/>
          <a:p>
            <a:pPr algn="ctr" eaLnBrk="1" hangingPunct="1"/>
            <a:r>
              <a:rPr lang="pl-PL" sz="3200" smtClean="0">
                <a:latin typeface="Monotype Corsiva" pitchFamily="66" charset="0"/>
              </a:rPr>
              <a:t>Stanisław Koźmian (1836-1922) z Dobrzechowa</a:t>
            </a:r>
            <a:br>
              <a:rPr lang="pl-PL" sz="32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reżyser, krytyk teatralny, publicysta i historyk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20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3297237"/>
          </a:xfrm>
        </p:spPr>
        <p:txBody>
          <a:bodyPr/>
          <a:lstStyle/>
          <a:p>
            <a:pPr eaLnBrk="1" hangingPunct="1"/>
            <a:r>
              <a:rPr lang="pl-PL" sz="2400" smtClean="0">
                <a:latin typeface="Monotype Corsiva" pitchFamily="66" charset="0"/>
              </a:rPr>
              <a:t>W powstaniu styczniowym wzięło udział blisko 200 tysięcy ochotników,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w tym ok. 40 związanych z Ziemią Strzyżowską. Jedni zginęli na polu walki bądź zmarli wskutek odniesionych ran, inni dostali się do niewoli rosyjskiej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i zostali skazani na syberyjskie zesłanie, a jeszcze inni szczęśliwie zdołali powrócić do swoich domów i dożyć chwili, kiedy Polska znów była wolna. </a:t>
            </a:r>
            <a:br>
              <a:rPr lang="pl-PL" sz="2400" smtClean="0">
                <a:latin typeface="Monotype Corsiva" pitchFamily="66" charset="0"/>
              </a:rPr>
            </a:br>
            <a:r>
              <a:rPr lang="pl-PL" sz="2400" smtClean="0">
                <a:latin typeface="Monotype Corsiva" pitchFamily="66" charset="0"/>
              </a:rPr>
              <a:t>Za czyn wybitnego męstwa połączony z narażeniem życia weterani powstania styczniowego  odznaczeni zostali krzyżem Virtuti Militari przez Marszałka Józefa Piłsudskiego (5 sierpnia 1921r.)</a:t>
            </a:r>
          </a:p>
        </p:txBody>
      </p:sp>
      <p:pic>
        <p:nvPicPr>
          <p:cNvPr id="51203" name="Picture 8" descr="C:\Users\Think-Pad\Desktop\Order_Virtuti_Militari_bestowing_to_January_Uprising_participants_19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643313"/>
            <a:ext cx="40036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9" descr="C:\Users\Think-Pad\Desktop\prezenta\1042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7888" y="3611563"/>
            <a:ext cx="4027487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tekstu 11"/>
          <p:cNvSpPr>
            <a:spLocks noGrp="1"/>
          </p:cNvSpPr>
          <p:nvPr>
            <p:ph type="body" sz="half" idx="2"/>
          </p:nvPr>
        </p:nvSpPr>
        <p:spPr>
          <a:xfrm>
            <a:off x="571500" y="357188"/>
            <a:ext cx="3929063" cy="6215062"/>
          </a:xfrm>
        </p:spPr>
        <p:txBody>
          <a:bodyPr/>
          <a:lstStyle/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Współcześnie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o bohaterskich powstańcach przypominają nam nieliczne pomniki,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w tym ufundowany przez frysztackie społeczeństwo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krzyż - pomnik z napisem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„W hołdzie poległym powstańcom 1863 – 1920”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oraz wzniesiony z inicjatywy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członków Kółka Rolniczego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w Dobrzechowie w 1913r.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pomnik „Poległym w walce </a:t>
            </a:r>
          </a:p>
          <a:p>
            <a:pPr algn="ctr" eaLnBrk="1" hangingPunct="1"/>
            <a:r>
              <a:rPr lang="pl-PL" sz="2400" smtClean="0">
                <a:latin typeface="Monotype Corsiva" pitchFamily="66" charset="0"/>
              </a:rPr>
              <a:t>za Ojczyznę w r. 1863”.</a:t>
            </a:r>
            <a:endParaRPr lang="pl-PL" sz="2600" smtClean="0">
              <a:latin typeface="Monotype Corsiva" pitchFamily="66" charset="0"/>
            </a:endParaRPr>
          </a:p>
        </p:txBody>
      </p:sp>
      <p:pic>
        <p:nvPicPr>
          <p:cNvPr id="52227" name="Picture 2" descr="C:\Users\Think-Pad\Desktop\gotowa prezentacja\GOTOWy ARTYKUŁ wraz z materiałami\pomnik powstańców w Dobrzechowie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249238"/>
            <a:ext cx="3959225" cy="5961062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214313"/>
            <a:ext cx="8329613" cy="5911850"/>
          </a:xfrm>
        </p:spPr>
        <p:txBody>
          <a:bodyPr/>
          <a:lstStyle/>
          <a:p>
            <a:pPr eaLnBrk="1" hangingPunct="1"/>
            <a:endParaRPr lang="pl-PL" smtClean="0">
              <a:latin typeface="Arial" charset="0"/>
            </a:endParaRPr>
          </a:p>
          <a:p>
            <a:pPr eaLnBrk="1" hangingPunct="1"/>
            <a:endParaRPr lang="pl-PL" smtClean="0">
              <a:latin typeface="Arial" charset="0"/>
            </a:endParaRPr>
          </a:p>
        </p:txBody>
      </p:sp>
      <p:sp>
        <p:nvSpPr>
          <p:cNvPr id="53251" name="Prostokąt 4"/>
          <p:cNvSpPr>
            <a:spLocks noChangeArrowheads="1"/>
          </p:cNvSpPr>
          <p:nvPr/>
        </p:nvSpPr>
        <p:spPr bwMode="auto">
          <a:xfrm>
            <a:off x="214313" y="0"/>
            <a:ext cx="87153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  <a:p>
            <a:endParaRPr lang="pl-PL">
              <a:latin typeface="Monotype Corsiva" pitchFamily="66" charset="0"/>
            </a:endParaRPr>
          </a:p>
        </p:txBody>
      </p:sp>
      <p:sp>
        <p:nvSpPr>
          <p:cNvPr id="53252" name="Rectangle 1"/>
          <p:cNvSpPr>
            <a:spLocks noChangeArrowheads="1"/>
          </p:cNvSpPr>
          <p:nvPr/>
        </p:nvSpPr>
        <p:spPr bwMode="auto">
          <a:xfrm>
            <a:off x="357188" y="534988"/>
            <a:ext cx="82867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Ważniejsze opracowania:</a:t>
            </a:r>
            <a:endParaRPr lang="pl-PL" sz="1600" b="1"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-Gazeta Narodowa 1863, nr 120.</a:t>
            </a:r>
            <a:endParaRPr lang="pl-PL" sz="1400"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-Gazeta Narodowa 1864, nr 136.</a:t>
            </a:r>
            <a:endParaRPr lang="pl-PL" sz="1400">
              <a:latin typeface="Monotype Corsiva" pitchFamily="66" charset="0"/>
              <a:ea typeface="Calibri" pitchFamily="34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-Imionospis poległych i straconych ofiar powstania roku `1863 -1864. Zebrał i ułożył Hipolit Stupnicki. Lwów 1865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-Wspomnienia Czachowczyka z 1863 r. Antoniego Drążkiewicza. Lwów 1890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-Księga pamiątkowa opracowana staraniem Komitetu Obywatelskiego w czterdziestą rocznicę powstania roku 1863-1864 przez Józefa Białynię Chołodeckiego. Lwów 1904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-Galicya w Powstaniu Styczniowem. Dr Jan Stella – Sawicki. Księgarnia Gubrynowicza i Schmidta. Lwów 1909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-Rzeszowiacy w powstaniu 1863 roku. Jan Pęckowski. Głos Rzeszowski. 1913 r. Nr 4, 6, 7, 9, 12, 15, 17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-1863-1913. Album powstania styczniowego w pięćdziesiątą rocznicę. Lwów 1913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-Czachowski. Stanisław Długosz. Wielkopolska Księgarnia Nakładowa Karola Rzepeckiego. Poznań 1924 r.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-Historia Polski 1795-1918. S. Kieniewicz. PWN. Warszawa 1968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-Galicja w powstaniu styczniowym. S. Kieniewicz, I. Miller. Zakład Narodowy Imienia Ossolińskich. Wrocław 1980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-Dzieje Dobrzechowa. Opowieść o rodzinnej wsi. Tadeusz Szetela. Muzeum Okręgowe w Rzeszowie, Towarzystwo Miłośników Ziemi Strzyżowskiej w Strzyżowie. Rzeszów 1981 r.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-Dionizy Czachowski 1810-1863. Ryszard Pietrzykowski.. Ministerstwo Obrony Narodowej. Warszawa 1983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-75 - lat Gimnazjum i Liceum Ogólnokształcącego w Strzyżowie 1912-1987. Księga pamiątkowa pod redakcją Zygmunta Leśniaka i Józefa Nowakowskiego. Strzyżów 1987 r.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-Waga i Miecz, luty 1994 r.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-Udział Podkarpacia w powstaniu styczniowym. Marian Hubert Terlecki. Stowarzyszenie Miłośników Ziemi Krośnienskiej. Krosno 1997 r. 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-Frysztak Zarys monograficzny. Barbara Lubojemska. PUW „Roksana”. Krosno 2001r.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r>
              <a:rPr lang="pl-PL" sz="1400">
                <a:latin typeface="Monotype Corsiva" pitchFamily="66" charset="0"/>
              </a:rPr>
              <a:t>-Waga i Miecz, luty 2007 r. </a:t>
            </a:r>
          </a:p>
          <a:p>
            <a:pPr eaLnBrk="0" hangingPunct="0"/>
            <a:r>
              <a:rPr lang="pl-PL" sz="1600" b="1">
                <a:latin typeface="Monotype Corsiva" pitchFamily="66" charset="0"/>
                <a:cs typeface="Arial" charset="0"/>
              </a:rPr>
              <a:t>Grafika:</a:t>
            </a:r>
          </a:p>
          <a:p>
            <a:pPr eaLnBrk="0" hangingPunct="0"/>
            <a:r>
              <a:rPr lang="pl-PL" sz="1400">
                <a:latin typeface="Monotype Corsiva" pitchFamily="66" charset="0"/>
              </a:rPr>
              <a:t>Z archiwum autora, p. C. Bałchan oraz ze stron internetowych: www.rozanka.info, pl.wikipedia.org, www.muzeumwp.pl, www.genealogia.okiem.pl, wawel.net/malarstwo/grottger.htm, www.bn.org.pl/powstanie.</a:t>
            </a:r>
            <a:endParaRPr lang="pl-PL" sz="1400">
              <a:latin typeface="Monotype Corsiva" pitchFamily="66" charset="0"/>
              <a:cs typeface="Arial" charset="0"/>
            </a:endParaRPr>
          </a:p>
          <a:p>
            <a:pPr eaLnBrk="0" hangingPunct="0"/>
            <a:endParaRPr lang="pl-PL" sz="1400">
              <a:latin typeface="Monotype Corsiva" pitchFamily="66" charset="0"/>
              <a:cs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3600" b="1" smtClean="0">
                <a:latin typeface="Monotype Corsiva" pitchFamily="66" charset="0"/>
              </a:rPr>
              <a:t>                   </a:t>
            </a:r>
            <a:r>
              <a:rPr lang="pl-PL" sz="5400" b="1" smtClean="0">
                <a:latin typeface="Monotype Corsiva" pitchFamily="66" charset="0"/>
              </a:rPr>
              <a:t>Dziękuję za uwagę</a:t>
            </a:r>
          </a:p>
          <a:p>
            <a:pPr>
              <a:lnSpc>
                <a:spcPct val="80000"/>
              </a:lnSpc>
            </a:pPr>
            <a:endParaRPr lang="pl-PL" sz="4400" b="1" smtClean="0"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1800" smtClean="0">
                <a:latin typeface="Arial" charset="0"/>
              </a:rPr>
              <a:t>					   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pl-PL" sz="1800" smtClean="0">
                <a:latin typeface="Arial" charset="0"/>
              </a:rPr>
              <a:t>				</a:t>
            </a:r>
            <a:r>
              <a:rPr lang="pl-PL" sz="2400" smtClean="0">
                <a:latin typeface="Monotype Corsiva" pitchFamily="66" charset="0"/>
              </a:rPr>
              <a:t>	</a:t>
            </a:r>
            <a:r>
              <a:rPr lang="pl-PL" sz="2800" smtClean="0">
                <a:latin typeface="Monotype Corsiva" pitchFamily="66" charset="0"/>
              </a:rPr>
              <a:t>                   Agnieszka Zielińska </a:t>
            </a:r>
          </a:p>
          <a:p>
            <a:pPr>
              <a:lnSpc>
                <a:spcPct val="80000"/>
              </a:lnSpc>
            </a:pPr>
            <a:endParaRPr lang="pl-PL" sz="2400" smtClean="0"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180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838200" indent="-838200"/>
            <a:r>
              <a:rPr lang="pl-PL" sz="2800" b="1" smtClean="0">
                <a:latin typeface="Monotype Corsiva" pitchFamily="66" charset="0"/>
              </a:rPr>
              <a:t>Manifestacje patriotyczne, żałoba narodowa, stan wojenny</a:t>
            </a:r>
            <a:r>
              <a:rPr lang="pl-PL" sz="2800" smtClean="0">
                <a:latin typeface="Monotype Corsiva" pitchFamily="66" charset="0"/>
              </a:rPr>
              <a:t> </a:t>
            </a:r>
            <a:br>
              <a:rPr lang="pl-PL" sz="2800" smtClean="0">
                <a:latin typeface="Monotype Corsiva" pitchFamily="66" charset="0"/>
              </a:rPr>
            </a:br>
            <a:endParaRPr lang="pl-PL" sz="2800" smtClean="0">
              <a:latin typeface="Monotype Corsiva" pitchFamily="66" charset="0"/>
            </a:endParaRPr>
          </a:p>
        </p:txBody>
      </p:sp>
      <p:sp>
        <p:nvSpPr>
          <p:cNvPr id="18435" name="Rectangle 6"/>
          <p:cNvSpPr>
            <a:spLocks noGrp="1"/>
          </p:cNvSpPr>
          <p:nvPr>
            <p:ph type="body" sz="half" idx="4294967295"/>
          </p:nvPr>
        </p:nvSpPr>
        <p:spPr>
          <a:xfrm>
            <a:off x="357188" y="1071563"/>
            <a:ext cx="3929062" cy="5286375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29.11.1860r. - w 30 - rocznicę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Nocy Listopadowej</a:t>
            </a:r>
            <a:br>
              <a:rPr lang="pl-PL" sz="2600" smtClean="0">
                <a:latin typeface="Monotype Corsiva" pitchFamily="66" charset="0"/>
              </a:rPr>
            </a:br>
            <a:endParaRPr lang="pl-PL" sz="2600" smtClean="0">
              <a:latin typeface="Monotype Corsiva" pitchFamily="66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08.1861r. - za zmarłego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ks. Adama Czartoryskiego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 Iwoniczu na Podkarpaciu</a:t>
            </a:r>
            <a:br>
              <a:rPr lang="pl-PL" sz="2600" smtClean="0">
                <a:latin typeface="Monotype Corsiva" pitchFamily="66" charset="0"/>
              </a:rPr>
            </a:br>
            <a:endParaRPr lang="pl-PL" sz="2600" smtClean="0">
              <a:latin typeface="Monotype Corsiva" pitchFamily="66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03.1861r. -  żałoba narodowa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po serii krwawo stłumionych manifestacji patriotycznych </a:t>
            </a:r>
            <a:br>
              <a:rPr lang="pl-PL" sz="2600" smtClean="0">
                <a:latin typeface="Monotype Corsiva" pitchFamily="66" charset="0"/>
              </a:rPr>
            </a:br>
            <a:endParaRPr lang="pl-PL" sz="2600" smtClean="0">
              <a:latin typeface="Monotype Corsiva" pitchFamily="66" charset="0"/>
            </a:endParaRP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14.10.1861r. - stan wojenny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 Królestwie Polskim </a:t>
            </a:r>
          </a:p>
          <a:p>
            <a:pPr>
              <a:lnSpc>
                <a:spcPct val="90000"/>
              </a:lnSpc>
            </a:pPr>
            <a:endParaRPr lang="pl-PL" sz="2400" smtClean="0">
              <a:latin typeface="Monotype Corsiva" pitchFamily="66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929063"/>
            <a:ext cx="41767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 descr="C:\Users\Think-Pad\Desktop\798px-Warsaw_18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9433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75"/>
          </a:xfrm>
        </p:spPr>
        <p:txBody>
          <a:bodyPr/>
          <a:lstStyle/>
          <a:p>
            <a:pPr eaLnBrk="1" hangingPunct="1"/>
            <a:r>
              <a:rPr lang="pl-PL" sz="2800" smtClean="0">
                <a:latin typeface="Monotype Corsiva" pitchFamily="66" charset="0"/>
              </a:rPr>
              <a:t>Z inicjatywy, stojącego na czele cywilnego rządu Królestwa Kongresowego, margrabiego Aleksandra Wielopolskiego ogłoszono zapowiedź imiennego i przymusowego </a:t>
            </a:r>
            <a:br>
              <a:rPr lang="pl-PL" sz="2800" smtClean="0">
                <a:latin typeface="Monotype Corsiva" pitchFamily="66" charset="0"/>
              </a:rPr>
            </a:br>
            <a:r>
              <a:rPr lang="pl-PL" sz="2800" smtClean="0">
                <a:latin typeface="Monotype Corsiva" pitchFamily="66" charset="0"/>
              </a:rPr>
              <a:t>poboru do wojska tzw. </a:t>
            </a:r>
            <a:r>
              <a:rPr lang="pl-PL" sz="2800" b="1" smtClean="0">
                <a:latin typeface="Monotype Corsiva" pitchFamily="66" charset="0"/>
              </a:rPr>
              <a:t>brankę</a:t>
            </a:r>
            <a:r>
              <a:rPr lang="pl-PL" sz="2800" smtClean="0">
                <a:latin typeface="Monotype Corsiva" pitchFamily="66" charset="0"/>
              </a:rPr>
              <a:t>.</a:t>
            </a:r>
          </a:p>
        </p:txBody>
      </p:sp>
      <p:pic>
        <p:nvPicPr>
          <p:cNvPr id="19459" name="Picture 3" descr="C:\Users\Think-Pad\Desktop\zdjęcia\Branka_of_Poles_to_the_Russian_Army_in_186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928938" y="2455863"/>
            <a:ext cx="5668962" cy="3544887"/>
          </a:xfrm>
        </p:spPr>
      </p:pic>
      <p:pic>
        <p:nvPicPr>
          <p:cNvPr id="19460" name="Picture 4" descr="C:\Users\Think-Pad\Desktop\ClickHandler.ashx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11150" y="2428875"/>
            <a:ext cx="2332038" cy="3605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3200" b="1" smtClean="0">
                <a:latin typeface="Monotype Corsiva" pitchFamily="66" charset="0"/>
              </a:rPr>
              <a:t>Manifest Tymczasowego Rządu Narodowego</a:t>
            </a:r>
          </a:p>
        </p:txBody>
      </p:sp>
      <p:sp>
        <p:nvSpPr>
          <p:cNvPr id="20483" name="Symbol zastępczy zawartości 5"/>
          <p:cNvSpPr>
            <a:spLocks noGrp="1"/>
          </p:cNvSpPr>
          <p:nvPr>
            <p:ph sz="half" idx="2"/>
          </p:nvPr>
        </p:nvSpPr>
        <p:spPr>
          <a:xfrm>
            <a:off x="4643438" y="1557338"/>
            <a:ext cx="4257675" cy="47688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smtClean="0">
                <a:latin typeface="Monotype Corsiva" pitchFamily="66" charset="0"/>
              </a:rPr>
              <a:t>Zamierzona branka została zbojkotowana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i 22 stycznia 1863 r. wybuchło powstanie ogłoszone manifestem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przez Komitet Centralny, który wyłonił Tymczasowy Rząd Narodowy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pod kierownictwem </a:t>
            </a:r>
            <a:br>
              <a:rPr lang="pl-PL" smtClean="0">
                <a:latin typeface="Monotype Corsiva" pitchFamily="66" charset="0"/>
              </a:rPr>
            </a:br>
            <a:r>
              <a:rPr lang="pl-PL" smtClean="0">
                <a:latin typeface="Monotype Corsiva" pitchFamily="66" charset="0"/>
              </a:rPr>
              <a:t>   Stefana Bobrowskiego.	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268413"/>
            <a:ext cx="3675062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6"/>
          <p:cNvSpPr>
            <a:spLocks noGrp="1"/>
          </p:cNvSpPr>
          <p:nvPr>
            <p:ph type="title"/>
          </p:nvPr>
        </p:nvSpPr>
        <p:spPr>
          <a:xfrm>
            <a:off x="214313" y="214313"/>
            <a:ext cx="8429625" cy="2286000"/>
          </a:xfrm>
        </p:spPr>
        <p:txBody>
          <a:bodyPr/>
          <a:lstStyle/>
          <a:p>
            <a:pPr eaLnBrk="1" hangingPunct="1"/>
            <a:r>
              <a:rPr lang="pl-PL" sz="2600" smtClean="0">
                <a:latin typeface="Monotype Corsiva" pitchFamily="66" charset="0"/>
              </a:rPr>
              <a:t>W środku zimy, bez sojuszników gotowych poprzeć zbrojne wystąpienie, bez gen. Ludwika Mierosławskiego - przywódcy, który jeszcze przebywał na emigracji, bez broni i amunicji szli do walki powstańcy uzbrojeni jedynie w kosy lub sztachety wyrwane z płotu.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W nocy z 22/23.01.1863r. stoczyli 33 potyczki. </a:t>
            </a:r>
          </a:p>
        </p:txBody>
      </p:sp>
      <p:pic>
        <p:nvPicPr>
          <p:cNvPr id="21507" name="Picture 4" descr="C:\Users\Think-Pad\Desktop\ClickHandler.ashx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3068638"/>
            <a:ext cx="2732087" cy="2786062"/>
          </a:xfrm>
        </p:spPr>
      </p:pic>
      <p:pic>
        <p:nvPicPr>
          <p:cNvPr id="21508" name="Picture 8" descr="C:\Users\Think-Pad\Desktop\zdjęcia\zdjecia nowe\z13074750Q,-Kucie-kos----obraz--Artura-Grottger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563938" y="2492375"/>
            <a:ext cx="5114925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5750" y="285750"/>
            <a:ext cx="8215313" cy="18573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mtClean="0">
                <a:latin typeface="Monotype Corsiva" pitchFamily="66" charset="0"/>
              </a:rPr>
              <a:t>Podjęta w Królestwie Polskim walka powstańcza spotkała się z poparciem społeczeństwa polskiego pozostałych zaborów. Na teren walk powstańczych pomoc z Galicji zaczęła docierać głównie poprzez dwa jej największe ośrodki: Kraków i Lwów. </a:t>
            </a:r>
          </a:p>
          <a:p>
            <a:endParaRPr lang="pl-PL" smtClean="0">
              <a:latin typeface="Monotype Corsiva" pitchFamily="66" charset="0"/>
            </a:endParaRP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2492375"/>
            <a:ext cx="5749925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>
                <a:latin typeface="Monotype Corsiva" pitchFamily="66" charset="0"/>
              </a:rPr>
              <a:t>Pomoc z Galicji</a:t>
            </a:r>
            <a:r>
              <a:rPr lang="pl-PL" smtClean="0"/>
              <a:t> </a:t>
            </a:r>
          </a:p>
        </p:txBody>
      </p:sp>
      <p:pic>
        <p:nvPicPr>
          <p:cNvPr id="23555" name="Picture 6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341438"/>
            <a:ext cx="4038600" cy="4525962"/>
          </a:xfrm>
        </p:spPr>
      </p:pic>
      <p:sp>
        <p:nvSpPr>
          <p:cNvPr id="23556" name="AutoShape 8"/>
          <p:cNvSpPr>
            <a:spLocks noGrp="1" noChangeAspect="1" noChangeArrowheads="1"/>
          </p:cNvSpPr>
          <p:nvPr>
            <p:ph sz="quarter" idx="4294967295"/>
          </p:nvPr>
        </p:nvSpPr>
        <p:spPr>
          <a:xfrm>
            <a:off x="4484688" y="3714750"/>
            <a:ext cx="4659312" cy="252412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2600" smtClean="0">
                <a:latin typeface="Monotype Corsiva" pitchFamily="66" charset="0"/>
              </a:rPr>
              <a:t>W głównych miastach Podkarpacia: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Jaśle, Sanoku, Rzeszowie, Krośnie przedstawiciele  wszystkich </a:t>
            </a:r>
            <a:br>
              <a:rPr lang="pl-PL" sz="2600" smtClean="0">
                <a:latin typeface="Monotype Corsiva" pitchFamily="66" charset="0"/>
              </a:rPr>
            </a:br>
            <a:r>
              <a:rPr lang="pl-PL" sz="2600" smtClean="0">
                <a:latin typeface="Monotype Corsiva" pitchFamily="66" charset="0"/>
              </a:rPr>
              <a:t>grup społecznych powołali komitety pomocy powstaniu. </a:t>
            </a:r>
          </a:p>
        </p:txBody>
      </p:sp>
      <p:pic>
        <p:nvPicPr>
          <p:cNvPr id="23557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03800" y="1341438"/>
            <a:ext cx="3490913" cy="21859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</TotalTime>
  <Words>1671</Words>
  <Application>Microsoft Office PowerPoint</Application>
  <PresentationFormat>Pokaz na ekranie (4:3)</PresentationFormat>
  <Paragraphs>131</Paragraphs>
  <Slides>39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4" baseType="lpstr">
      <vt:lpstr>Arial</vt:lpstr>
      <vt:lpstr>Calibri</vt:lpstr>
      <vt:lpstr>Monotype Corsiva</vt:lpstr>
      <vt:lpstr>Times New Roman</vt:lpstr>
      <vt:lpstr>Motyw pakietu Office</vt:lpstr>
      <vt:lpstr>  Udział mieszkańców  Ziemi Strzyżowskiej  w powstaniu styczniowym     </vt:lpstr>
      <vt:lpstr>Slajd 2</vt:lpstr>
      <vt:lpstr>Slajd 3</vt:lpstr>
      <vt:lpstr>Manifestacje patriotyczne, żałoba narodowa, stan wojenny  </vt:lpstr>
      <vt:lpstr>Z inicjatywy, stojącego na czele cywilnego rządu Królestwa Kongresowego, margrabiego Aleksandra Wielopolskiego ogłoszono zapowiedź imiennego i przymusowego  poboru do wojska tzw. brankę.</vt:lpstr>
      <vt:lpstr>Manifest Tymczasowego Rządu Narodowego</vt:lpstr>
      <vt:lpstr>W środku zimy, bez sojuszników gotowych poprzeć zbrojne wystąpienie, bez gen. Ludwika Mierosławskiego - przywódcy, który jeszcze przebywał na emigracji, bez broni i amunicji szli do walki powstańcy uzbrojeni jedynie w kosy lub sztachety wyrwane z płotu.  W nocy z 22/23.01.1863r. stoczyli 33 potyczki. </vt:lpstr>
      <vt:lpstr>Slajd 8</vt:lpstr>
      <vt:lpstr>Pomoc z Galicji </vt:lpstr>
      <vt:lpstr>Slajd 10</vt:lpstr>
      <vt:lpstr> </vt:lpstr>
      <vt:lpstr>Slajd 12</vt:lpstr>
      <vt:lpstr>     </vt:lpstr>
      <vt:lpstr>Slajd 14</vt:lpstr>
      <vt:lpstr>W oddziale Waligórskiego, wchodzącego w skład korpusu Langiewicza, jako szeregowy służył praktykant technikum  Michał Zajączkowski  ur. w 1842r. w Strzyżowie .    </vt:lpstr>
      <vt:lpstr>Slajd 16</vt:lpstr>
      <vt:lpstr>  Pisarz sztabowy Czachowskiego – Antoni Drążkiewicz – w książce „Wspomnienia Czachowczyka z roku 1863” tak opisał przybycie oddziału: </vt:lpstr>
      <vt:lpstr>Jan Witold Rogoyski (1841-1916)  z Lubli</vt:lpstr>
      <vt:lpstr>Slajd 19</vt:lpstr>
      <vt:lpstr>Jako szeregowy strzelec w batalionie galicyjskim Łopackiego,  a później w oddziale Czachowskiego  w komp. kap. Rudowskiego służył  ur. w Zaborowie Albin August Wdówka. </vt:lpstr>
      <vt:lpstr>W oddziałach płk. D. Czachowskiego i mjr A. Łopackiego służył Józef Czarnecki ur. w Gliniku Średnim.  Po bitwie pod Wąchockiem przeszedł pod komendę  płk. Kajetana Cieszkowskiego.</vt:lpstr>
      <vt:lpstr>  Seweryn Zwoliński, dziedzic włości Kobyle, walczył w oddziale płk. Dionizego Czachowskiego  w stopniu porucznika piechoty. Zginął 21 października 1863 r. w bitwie z Moskalami pod Jurkowicami. </vt:lpstr>
      <vt:lpstr>Slajd 23</vt:lpstr>
      <vt:lpstr>Michał Fusek z Twierdzy  Służył jako szeregowy w oddziale płk. M. Borelowskiego.  W jednej z największych bitew powstania styczniowego stoczonej pod Panasówką został ciężko ranny. </vt:lpstr>
      <vt:lpstr>W oddziale gen. Zygmunta Jordana służyli ochotnicy  z Frysztaka: Michał Gajda (w jednej z potyczek ranny w nogę  od kuli i pchnięć bagnetem) oraz Jędrzej Rucki (wzięty do niewoli pod Komorowem i skazany w Radomiu) .     </vt:lpstr>
      <vt:lpstr>Franciszek Hawer z Frysztaka w powstaniu pełnił funkcję naczelnika  i organizatora Grójca.  Wzięty do niewoli w grudniu 1863 r. został skazany do rot aresztanckich w Riazaniu.  </vt:lpstr>
      <vt:lpstr>Slajd 27</vt:lpstr>
      <vt:lpstr>Tworzone przy granicy oddziały powstańcze zasilili także:  właściciele dworscy Hipolit Wołkowicki zaręczony z jedynaczką dziedzica Strzyżowa Antoni Dydyński z Godowej wraz ze sługami dworskimi. </vt:lpstr>
      <vt:lpstr>W powstaniu styczniowym udział także wzięli:  ze Strzyżowa: August Nachlik, Karol Źródłowski, Zenon Serdyński, Józef  Antoni Wiewiórowski, z Czudca: Józef Ligęza  i Ludwik Śmiałowski oraz Szeliga z Wysokiej Strzyżowskiej.   </vt:lpstr>
      <vt:lpstr>Slajd 30</vt:lpstr>
      <vt:lpstr>Slajd 31</vt:lpstr>
      <vt:lpstr>Slajd 32</vt:lpstr>
      <vt:lpstr>Gen. Ignacy Skarbek Kruszewski  (1799-1879)   z Gogołowa </vt:lpstr>
      <vt:lpstr>Andrzej Edward Koźmian (1804-1864) z Dobrzechowa galicyjski dyplomata, polityk, pamiętnikarz   </vt:lpstr>
      <vt:lpstr>Stanisław Koźmian (1836-1922) z Dobrzechowa reżyser, krytyk teatralny, publicysta i historyk</vt:lpstr>
      <vt:lpstr>W powstaniu styczniowym wzięło udział blisko 200 tysięcy ochotników, w tym ok. 40 związanych z Ziemią Strzyżowską. Jedni zginęli na polu walki bądź zmarli wskutek odniesionych ran, inni dostali się do niewoli rosyjskiej  i zostali skazani na syberyjskie zesłanie, a jeszcze inni szczęśliwie zdołali powrócić do swoich domów i dożyć chwili, kiedy Polska znów była wolna.  Za czyn wybitnego męstwa połączony z narażeniem życia weterani powstania styczniowego  odznaczeni zostali krzyżem Virtuti Militari przez Marszałka Józefa Piłsudskiego (5 sierpnia 1921r.)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Udział mieszkańców  Ziemi Strzyżowskiej  w powstaniu styczniowym </dc:title>
  <dc:creator>Think-Pad</dc:creator>
  <cp:lastModifiedBy>oem</cp:lastModifiedBy>
  <cp:revision>272</cp:revision>
  <dcterms:created xsi:type="dcterms:W3CDTF">2013-12-15T15:40:59Z</dcterms:created>
  <dcterms:modified xsi:type="dcterms:W3CDTF">2013-12-19T07:09:07Z</dcterms:modified>
</cp:coreProperties>
</file>